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83" r:id="rId2"/>
    <p:sldId id="324" r:id="rId3"/>
    <p:sldId id="265" r:id="rId4"/>
    <p:sldId id="264" r:id="rId5"/>
    <p:sldId id="267" r:id="rId6"/>
    <p:sldId id="268" r:id="rId7"/>
    <p:sldId id="269" r:id="rId8"/>
    <p:sldId id="288" r:id="rId9"/>
    <p:sldId id="289" r:id="rId10"/>
    <p:sldId id="290" r:id="rId11"/>
    <p:sldId id="291" r:id="rId12"/>
    <p:sldId id="308" r:id="rId13"/>
    <p:sldId id="271" r:id="rId14"/>
    <p:sldId id="285" r:id="rId15"/>
    <p:sldId id="286" r:id="rId16"/>
    <p:sldId id="314" r:id="rId17"/>
    <p:sldId id="273" r:id="rId18"/>
    <p:sldId id="274" r:id="rId19"/>
    <p:sldId id="275" r:id="rId20"/>
    <p:sldId id="309" r:id="rId21"/>
    <p:sldId id="323" r:id="rId22"/>
    <p:sldId id="296" r:id="rId23"/>
    <p:sldId id="300" r:id="rId24"/>
    <p:sldId id="297" r:id="rId25"/>
    <p:sldId id="322" r:id="rId26"/>
    <p:sldId id="298" r:id="rId27"/>
    <p:sldId id="301" r:id="rId28"/>
    <p:sldId id="302" r:id="rId29"/>
    <p:sldId id="303" r:id="rId30"/>
    <p:sldId id="304" r:id="rId31"/>
    <p:sldId id="305" r:id="rId32"/>
    <p:sldId id="306" r:id="rId33"/>
    <p:sldId id="262" r:id="rId34"/>
    <p:sldId id="294" r:id="rId35"/>
    <p:sldId id="293" r:id="rId36"/>
    <p:sldId id="319" r:id="rId37"/>
    <p:sldId id="320" r:id="rId38"/>
    <p:sldId id="321" r:id="rId3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owenet" initials="e" lastIdx="1" clrIdx="0">
    <p:extLst>
      <p:ext uri="{19B8F6BF-5375-455C-9EA6-DF929625EA0E}">
        <p15:presenceInfo xmlns:p15="http://schemas.microsoft.com/office/powerpoint/2012/main" userId="ecowe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A0D4A3A7-024D-417F-8C6D-A85E3C821A25}" type="datetimeFigureOut">
              <a:rPr kumimoji="1" lang="ja-JP" altLang="en-US" smtClean="0"/>
              <a:t>2023/4/13</a:t>
            </a:fld>
            <a:endParaRPr kumimoji="1" lang="ja-JP" altLang="en-US"/>
          </a:p>
        </p:txBody>
      </p:sp>
      <p:sp>
        <p:nvSpPr>
          <p:cNvPr id="4" name="フッター プレースホルダー 3"/>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E6331AEC-BF8F-468B-B502-B1A512C138F8}" type="slidenum">
              <a:rPr kumimoji="1" lang="ja-JP" altLang="en-US" smtClean="0"/>
              <a:t>‹#›</a:t>
            </a:fld>
            <a:endParaRPr kumimoji="1" lang="ja-JP" altLang="en-US"/>
          </a:p>
        </p:txBody>
      </p:sp>
    </p:spTree>
    <p:extLst>
      <p:ext uri="{BB962C8B-B14F-4D97-AF65-F5344CB8AC3E}">
        <p14:creationId xmlns:p14="http://schemas.microsoft.com/office/powerpoint/2010/main" val="30536616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221C2CDF-F59B-48D7-9C00-C9E198A0FC51}" type="datetimeFigureOut">
              <a:rPr kumimoji="1" lang="ja-JP" altLang="en-US" smtClean="0"/>
              <a:t>2023/4/13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7FDD1083-AF64-4495-B61F-570CB2FBB9A6}" type="slidenum">
              <a:rPr kumimoji="1" lang="ja-JP" altLang="en-US" smtClean="0"/>
              <a:t>‹#›</a:t>
            </a:fld>
            <a:endParaRPr kumimoji="1" lang="ja-JP" altLang="en-US"/>
          </a:p>
        </p:txBody>
      </p:sp>
    </p:spTree>
    <p:extLst>
      <p:ext uri="{BB962C8B-B14F-4D97-AF65-F5344CB8AC3E}">
        <p14:creationId xmlns:p14="http://schemas.microsoft.com/office/powerpoint/2010/main" val="345973192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8156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申請から実績報告までの流れを説明します。</a:t>
            </a:r>
            <a:endParaRPr kumimoji="1" lang="en-US" altLang="ja-JP" dirty="0"/>
          </a:p>
          <a:p>
            <a:r>
              <a:rPr kumimoji="1" lang="ja-JP" altLang="en-US" dirty="0"/>
              <a:t>協議会に採択申請書を提出した後は、書類を確認、修正等のやり取りが行われた後、市町に意見照会を行います。</a:t>
            </a:r>
            <a:endParaRPr kumimoji="1" lang="en-US" altLang="ja-JP" dirty="0"/>
          </a:p>
          <a:p>
            <a:r>
              <a:rPr kumimoji="1" lang="ja-JP" altLang="en-US" dirty="0"/>
              <a:t>こちらで、活動の有効性や対象森林が森林経営計画が策定されてないか等の確認が行われます。</a:t>
            </a:r>
            <a:endParaRPr kumimoji="1" lang="en-US" altLang="ja-JP" dirty="0"/>
          </a:p>
          <a:p>
            <a:r>
              <a:rPr kumimoji="1" lang="ja-JP" altLang="en-US" dirty="0"/>
              <a:t>意見照後、幹事会・審査会にて委員の方に採択、不採択の審査があり、採択がでましたら、協議会から採択通知書を送付します。</a:t>
            </a:r>
            <a:endParaRPr kumimoji="1" lang="en-US" altLang="ja-JP" dirty="0"/>
          </a:p>
          <a:p>
            <a:r>
              <a:rPr kumimoji="1" lang="ja-JP" altLang="en-US" dirty="0"/>
              <a:t>その後、活動がスタートします。ここまでで約</a:t>
            </a:r>
            <a:r>
              <a:rPr kumimoji="1" lang="en-US" altLang="ja-JP" dirty="0"/>
              <a:t>2</a:t>
            </a:r>
            <a:r>
              <a:rPr kumimoji="1" lang="ja-JP" altLang="en-US" dirty="0"/>
              <a:t>ヶ月ほどお時間をいただきます。</a:t>
            </a:r>
            <a:endParaRPr kumimoji="1" lang="en-US" altLang="ja-JP" dirty="0"/>
          </a:p>
          <a:p>
            <a:r>
              <a:rPr kumimoji="1" lang="ja-JP" altLang="en-US" dirty="0"/>
              <a:t>その後、作業準備、森づくり作業、作業終了を経て、協議会に実績報告書を提出するという流れになります。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89900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採択通知書が届いた後のことを説明いたします。</a:t>
            </a:r>
            <a:endParaRPr kumimoji="1" lang="en-US" altLang="ja-JP" dirty="0"/>
          </a:p>
          <a:p>
            <a:r>
              <a:rPr kumimoji="1" lang="ja-JP" altLang="en-US" dirty="0"/>
              <a:t>通知書が届きましたら、モニタリング、保険の加入、安全講習、資機材・物品の購入ができます。</a:t>
            </a:r>
            <a:endParaRPr kumimoji="1" lang="en-US" altLang="ja-JP" dirty="0"/>
          </a:p>
          <a:p>
            <a:r>
              <a:rPr kumimoji="1" lang="ja-JP" altLang="en-US" dirty="0"/>
              <a:t>モニタリングは活動前の状態を把握するため、モニタリングの箇所の目印を付けて、写真を撮ります。</a:t>
            </a:r>
            <a:endParaRPr kumimoji="1" lang="en-US" altLang="ja-JP" dirty="0"/>
          </a:p>
          <a:p>
            <a:r>
              <a:rPr kumimoji="1" lang="ja-JP" altLang="en-US" dirty="0"/>
              <a:t>モニタリング箇所も活動箇所と同じように整備し、終了後、変化の様子を確認します。</a:t>
            </a:r>
            <a:endParaRPr kumimoji="1" lang="en-US" altLang="ja-JP" dirty="0"/>
          </a:p>
          <a:p>
            <a:r>
              <a:rPr kumimoji="1" lang="ja-JP" altLang="en-US" dirty="0"/>
              <a:t>保険の加入は活動を行う期間が交付金の対象となりますので</a:t>
            </a:r>
            <a:endParaRPr kumimoji="1" lang="en-US" altLang="ja-JP" dirty="0"/>
          </a:p>
          <a:p>
            <a:endParaRPr kumimoji="1" lang="en-US" altLang="ja-JP" dirty="0"/>
          </a:p>
          <a:p>
            <a:r>
              <a:rPr kumimoji="1" lang="en-US" altLang="ja-JP" dirty="0"/>
              <a:t>※</a:t>
            </a:r>
            <a:r>
              <a:rPr kumimoji="1" lang="ja-JP" altLang="en-US" dirty="0"/>
              <a:t>ちなみに採択決定日以前に作業する・物品を購入した場合は交付金の対象外となります。</a:t>
            </a:r>
            <a:endParaRPr kumimoji="1" lang="en-US" altLang="ja-JP" dirty="0"/>
          </a:p>
          <a:p>
            <a:endParaRPr kumimoji="1" lang="ja-JP" altLang="en-US" dirty="0"/>
          </a:p>
        </p:txBody>
      </p:sp>
    </p:spTree>
    <p:extLst>
      <p:ext uri="{BB962C8B-B14F-4D97-AF65-F5344CB8AC3E}">
        <p14:creationId xmlns:p14="http://schemas.microsoft.com/office/powerpoint/2010/main" val="160925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8759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8579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02B1F7E-573C-4833-9CF1-36037614D33C}" type="datetime1">
              <a:rPr kumimoji="1" lang="ja-JP" altLang="en-US" smtClean="0"/>
              <a:t>2023/4/13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8656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552664-2E87-46F0-861B-1E7BC8F59999}" type="datetime1">
              <a:rPr kumimoji="1" lang="ja-JP" altLang="en-US" smtClean="0"/>
              <a:t>2023/4/13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2391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688CC0D-AFDC-4DA9-B783-77F1F78E299D}" type="datetime1">
              <a:rPr kumimoji="1" lang="ja-JP" altLang="en-US" smtClean="0"/>
              <a:t>2023/4/13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376320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6C5A234-D66C-45AA-987C-6D8AB7BD7DA6}" type="datetime1">
              <a:rPr kumimoji="1" lang="ja-JP" altLang="en-US" smtClean="0"/>
              <a:t>2023/4/13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0594" y="6454824"/>
            <a:ext cx="2743200" cy="365125"/>
          </a:xfrm>
        </p:spPr>
        <p:txBody>
          <a:bodyPr/>
          <a:lstStyle>
            <a:lvl1pPr>
              <a:defRPr sz="2200"/>
            </a:lvl1pPr>
          </a:lstStyle>
          <a:p>
            <a:fld id="{65AFBB23-9FA3-47E0-9E03-1A6EA464B4C8}" type="slidenum">
              <a:rPr lang="ja-JP" altLang="en-US" smtClean="0"/>
              <a:pPr/>
              <a:t>‹#›</a:t>
            </a:fld>
            <a:endParaRPr lang="ja-JP" altLang="en-US"/>
          </a:p>
        </p:txBody>
      </p:sp>
    </p:spTree>
    <p:extLst>
      <p:ext uri="{BB962C8B-B14F-4D97-AF65-F5344CB8AC3E}">
        <p14:creationId xmlns:p14="http://schemas.microsoft.com/office/powerpoint/2010/main" val="70949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37A57AA-D68C-46BB-B637-AEF7E46FCEBF}" type="datetime1">
              <a:rPr kumimoji="1" lang="ja-JP" altLang="en-US" smtClean="0"/>
              <a:t>2023/4/13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296802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3505B0A-1D1D-4820-867F-79B0FA0FE6E7}" type="datetime1">
              <a:rPr kumimoji="1" lang="ja-JP" altLang="en-US" smtClean="0"/>
              <a:t>2023/4/13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3831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30522AC-8845-4284-96FE-B46125ED11E9}" type="datetime1">
              <a:rPr kumimoji="1" lang="ja-JP" altLang="en-US" smtClean="0"/>
              <a:t>2023/4/13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348863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9F9C1F4-1B6F-4B43-8FEB-1F51E5D6E143}" type="datetime1">
              <a:rPr kumimoji="1" lang="ja-JP" altLang="en-US" smtClean="0"/>
              <a:t>2023/4/13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173604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EB8BE9-30C5-4490-B9BE-EAF8DF57F53E}" type="datetime1">
              <a:rPr kumimoji="1" lang="ja-JP" altLang="en-US" smtClean="0"/>
              <a:t>2023/4/13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246563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6210D7-60CC-4911-B4FB-D43E8B30ADD9}" type="datetime1">
              <a:rPr kumimoji="1" lang="ja-JP" altLang="en-US" smtClean="0"/>
              <a:t>2023/4/13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202367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6A0725F-A6AC-4FB1-A330-8BA0768EC76E}" type="datetime1">
              <a:rPr kumimoji="1" lang="ja-JP" altLang="en-US" smtClean="0"/>
              <a:t>2023/4/13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AFBB23-9FA3-47E0-9E03-1A6EA464B4C8}" type="slidenum">
              <a:rPr kumimoji="1" lang="ja-JP" altLang="en-US" smtClean="0"/>
              <a:t>‹#›</a:t>
            </a:fld>
            <a:endParaRPr kumimoji="1" lang="ja-JP" altLang="en-US"/>
          </a:p>
        </p:txBody>
      </p:sp>
    </p:spTree>
    <p:extLst>
      <p:ext uri="{BB962C8B-B14F-4D97-AF65-F5344CB8AC3E}">
        <p14:creationId xmlns:p14="http://schemas.microsoft.com/office/powerpoint/2010/main" val="239777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C8D84-2B23-4001-9086-12F009E9EAA7}" type="datetime1">
              <a:rPr kumimoji="1" lang="ja-JP" altLang="en-US" smtClean="0"/>
              <a:t>2023/4/13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426526" y="6482959"/>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65AFBB23-9FA3-47E0-9E03-1A6EA464B4C8}" type="slidenum">
              <a:rPr lang="ja-JP" altLang="en-US" smtClean="0"/>
              <a:pPr/>
              <a:t>‹#›</a:t>
            </a:fld>
            <a:endParaRPr lang="ja-JP" altLang="en-US"/>
          </a:p>
        </p:txBody>
      </p:sp>
    </p:spTree>
    <p:extLst>
      <p:ext uri="{BB962C8B-B14F-4D97-AF65-F5344CB8AC3E}">
        <p14:creationId xmlns:p14="http://schemas.microsoft.com/office/powerpoint/2010/main" val="2117070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3.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jpeg"/></Relationships>
</file>

<file path=ppt/slides/_rels/slide1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png"/><Relationship Id="rId7" Type="http://schemas.openxmlformats.org/officeDocument/2006/relationships/image" Target="../media/image50.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5.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2" Type="http://schemas.openxmlformats.org/officeDocument/2006/relationships/hyperlink" Target="https://kinokunik.net/download"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sv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4.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kinokunik.net/downloa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7.tmp"/><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960" y="548653"/>
            <a:ext cx="12077783" cy="3670729"/>
          </a:xfrm>
        </p:spPr>
        <p:txBody>
          <a:bodyPr>
            <a:no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森林・山村多面的機能発揮対策交付金」</a:t>
            </a:r>
            <a: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事業のご紹介</a:t>
            </a:r>
            <a:endParaRPr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fld id="{65AFBB23-9FA3-47E0-9E03-1A6EA464B4C8}" type="slidenum">
              <a:rPr lang="ja-JP" altLang="en-US" smtClean="0"/>
              <a:pPr/>
              <a:t>1</a:t>
            </a:fld>
            <a:endParaRPr lang="ja-JP" altLang="en-US"/>
          </a:p>
        </p:txBody>
      </p:sp>
      <p:sp>
        <p:nvSpPr>
          <p:cNvPr id="3" name="テキスト ボックス 2">
            <a:extLst>
              <a:ext uri="{FF2B5EF4-FFF2-40B4-BE49-F238E27FC236}">
                <a16:creationId xmlns:a16="http://schemas.microsoft.com/office/drawing/2014/main" id="{D89FE9A8-7165-58CF-6ABC-2160DD80FBB8}"/>
              </a:ext>
            </a:extLst>
          </p:cNvPr>
          <p:cNvSpPr txBox="1"/>
          <p:nvPr/>
        </p:nvSpPr>
        <p:spPr>
          <a:xfrm>
            <a:off x="4413221" y="4675361"/>
            <a:ext cx="3262432" cy="1323439"/>
          </a:xfrm>
          <a:prstGeom prst="rect">
            <a:avLst/>
          </a:prstGeom>
          <a:noFill/>
        </p:spPr>
        <p:txBody>
          <a:bodyPr wrap="none" rtlCol="0">
            <a:spAutoFit/>
          </a:bodyPr>
          <a:lstStyle/>
          <a:p>
            <a:pPr algn="ctr"/>
            <a:r>
              <a:rPr kumimoji="1" lang="ja-JP" altLang="en-US" sz="4000" dirty="0" smtClean="0"/>
              <a:t>２０２３年</a:t>
            </a:r>
            <a:r>
              <a:rPr lang="ja-JP" altLang="en-US" sz="4000" dirty="0" smtClean="0"/>
              <a:t>４</a:t>
            </a:r>
            <a:r>
              <a:rPr kumimoji="1" lang="ja-JP" altLang="en-US" sz="4000" dirty="0" smtClean="0"/>
              <a:t>月</a:t>
            </a:r>
            <a:endParaRPr kumimoji="1" lang="en-US" altLang="ja-JP" sz="4000" dirty="0"/>
          </a:p>
          <a:p>
            <a:pPr algn="ctr"/>
            <a:r>
              <a:rPr kumimoji="1" lang="ja-JP" altLang="en-US" sz="4000" dirty="0"/>
              <a:t>木の国協議会</a:t>
            </a:r>
          </a:p>
        </p:txBody>
      </p:sp>
    </p:spTree>
    <p:extLst>
      <p:ext uri="{BB962C8B-B14F-4D97-AF65-F5344CB8AC3E}">
        <p14:creationId xmlns:p14="http://schemas.microsoft.com/office/powerpoint/2010/main" val="361327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213" y="194598"/>
            <a:ext cx="12116787" cy="1631216"/>
          </a:xfrm>
          <a:prstGeom prst="rect">
            <a:avLst/>
          </a:prstGeom>
        </p:spPr>
        <p:txBody>
          <a:bodyPr wrap="square">
            <a:spAutoFit/>
          </a:bodyPr>
          <a:lstStyle/>
          <a:p>
            <a:r>
              <a:rPr lang="ja-JP" altLang="en-US"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サブメニュー</a:t>
            </a:r>
            <a:endParaRPr lang="en-US" altLang="ja-JP"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en-US" altLang="ja-JP" sz="3600" b="1" dirty="0">
                <a:solidFill>
                  <a:schemeClr val="tx1">
                    <a:lumMod val="85000"/>
                    <a:lumOff val="15000"/>
                  </a:schemeClr>
                </a:solidFill>
                <a:latin typeface="メイリオ" panose="020B0604030504040204" pitchFamily="50" charset="-128"/>
                <a:ea typeface="メイリオ" panose="020B0604030504040204" pitchFamily="50" charset="-128"/>
              </a:rPr>
              <a:t>A</a:t>
            </a:r>
            <a:r>
              <a:rPr lang="en-US" altLang="ja-JP" sz="3600" b="1" dirty="0">
                <a:solidFill>
                  <a:srgbClr val="0000FF"/>
                </a:solidFill>
                <a:latin typeface="メイリオ" panose="020B0604030504040204" pitchFamily="50" charset="-128"/>
                <a:ea typeface="メイリオ" panose="020B0604030504040204" pitchFamily="50" charset="-128"/>
              </a:rPr>
              <a:t>【</a:t>
            </a:r>
            <a:r>
              <a:rPr lang="ja-JP" altLang="en-US" sz="3600" b="1" dirty="0">
                <a:solidFill>
                  <a:srgbClr val="0000FF"/>
                </a:solidFill>
                <a:latin typeface="メイリオ" panose="020B0604030504040204" pitchFamily="50" charset="-128"/>
                <a:ea typeface="メイリオ" panose="020B0604030504040204" pitchFamily="50" charset="-128"/>
              </a:rPr>
              <a:t>森林機能強化タイプ</a:t>
            </a:r>
            <a:r>
              <a:rPr lang="en-US" altLang="ja-JP" sz="3600" b="1" dirty="0">
                <a:solidFill>
                  <a:srgbClr val="0000FF"/>
                </a:solidFill>
                <a:latin typeface="メイリオ" panose="020B0604030504040204" pitchFamily="50" charset="-128"/>
                <a:ea typeface="メイリオ" panose="020B0604030504040204" pitchFamily="50" charset="-128"/>
              </a:rPr>
              <a:t>】</a:t>
            </a:r>
            <a:endParaRPr lang="en-US" altLang="ja-JP" sz="3600" dirty="0">
              <a:solidFill>
                <a:srgbClr val="0000FF"/>
              </a:solidFill>
              <a:latin typeface="+mj-ea"/>
            </a:endParaRPr>
          </a:p>
          <a:p>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森林整備のための作業道の作設・鳥獣害防止柵の設置</a:t>
            </a:r>
            <a:endParaRPr lang="en-US" altLang="ja-JP" sz="3600" b="1" dirty="0">
              <a:solidFill>
                <a:srgbClr val="00B0F0"/>
              </a:solidFill>
              <a:latin typeface="+mj-ea"/>
            </a:endParaRPr>
          </a:p>
        </p:txBody>
      </p:sp>
      <p:sp>
        <p:nvSpPr>
          <p:cNvPr id="7" name="正方形/長方形 6"/>
          <p:cNvSpPr/>
          <p:nvPr/>
        </p:nvSpPr>
        <p:spPr>
          <a:xfrm>
            <a:off x="75213" y="2139793"/>
            <a:ext cx="6515186" cy="1631216"/>
          </a:xfrm>
          <a:prstGeom prst="rect">
            <a:avLst/>
          </a:prstGeom>
          <a:ln>
            <a:solidFill>
              <a:schemeClr val="tx1"/>
            </a:solidFill>
          </a:ln>
        </p:spPr>
        <p:txBody>
          <a:bodyPr wrap="square">
            <a:spAutoFit/>
          </a:bodyPr>
          <a:lstStyle/>
          <a:p>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交付金の対象となる活動</a:t>
            </a:r>
            <a:endPar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・鳥獣害防止柵の設置</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・作業道の作設・改修</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・活動に必要な森林調査・見回り</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rPr>
              <a:t> </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等</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6517" y="4535830"/>
            <a:ext cx="2988128" cy="2241528"/>
          </a:xfrm>
          <a:prstGeom prst="rect">
            <a:avLst/>
          </a:prstGeom>
          <a:noFill/>
          <a:ln>
            <a:noFill/>
          </a:ln>
        </p:spPr>
      </p:pic>
      <p:pic>
        <p:nvPicPr>
          <p:cNvPr id="10" name="図 9">
            <a:extLst>
              <a:ext uri="{FF2B5EF4-FFF2-40B4-BE49-F238E27FC236}">
                <a16:creationId xmlns:a16="http://schemas.microsoft.com/office/drawing/2014/main" id="{A1C4F4FB-C625-4E3E-905C-ACA76D135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3" y="2139794"/>
            <a:ext cx="3108009" cy="2287064"/>
          </a:xfrm>
          <a:prstGeom prst="rect">
            <a:avLst/>
          </a:prstGeom>
        </p:spPr>
      </p:pic>
      <p:sp>
        <p:nvSpPr>
          <p:cNvPr id="9" name="スライド番号プレースホルダー 8"/>
          <p:cNvSpPr>
            <a:spLocks noGrp="1"/>
          </p:cNvSpPr>
          <p:nvPr>
            <p:ph type="sldNum" sz="quarter" idx="12"/>
          </p:nvPr>
        </p:nvSpPr>
        <p:spPr/>
        <p:txBody>
          <a:bodyPr/>
          <a:lstStyle/>
          <a:p>
            <a:fld id="{65AFBB23-9FA3-47E0-9E03-1A6EA464B4C8}" type="slidenum">
              <a:rPr lang="ja-JP" altLang="en-US" smtClean="0"/>
              <a:pPr/>
              <a:t>10</a:t>
            </a:fld>
            <a:endParaRPr lang="ja-JP" altLang="en-US"/>
          </a:p>
        </p:txBody>
      </p:sp>
    </p:spTree>
    <p:extLst>
      <p:ext uri="{BB962C8B-B14F-4D97-AF65-F5344CB8AC3E}">
        <p14:creationId xmlns:p14="http://schemas.microsoft.com/office/powerpoint/2010/main" val="319877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213" y="194598"/>
            <a:ext cx="12116787" cy="1594283"/>
          </a:xfrm>
          <a:prstGeom prst="rect">
            <a:avLst/>
          </a:prstGeom>
        </p:spPr>
        <p:txBody>
          <a:bodyPr wrap="square">
            <a:spAutoFit/>
          </a:bodyPr>
          <a:lstStyle/>
          <a:p>
            <a:r>
              <a:rPr lang="ja-JP" altLang="en-US"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サブメニュー</a:t>
            </a:r>
            <a:endParaRPr lang="en-US" altLang="ja-JP"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en-US" altLang="ja-JP" sz="3600" b="1" dirty="0">
                <a:solidFill>
                  <a:schemeClr val="tx1">
                    <a:lumMod val="85000"/>
                    <a:lumOff val="15000"/>
                  </a:schemeClr>
                </a:solidFill>
                <a:latin typeface="メイリオ" panose="020B0604030504040204" pitchFamily="50" charset="-128"/>
                <a:ea typeface="メイリオ" panose="020B0604030504040204" pitchFamily="50" charset="-128"/>
              </a:rPr>
              <a:t>B</a:t>
            </a:r>
            <a:r>
              <a:rPr lang="en-US" altLang="ja-JP" sz="3600" b="1" dirty="0">
                <a:solidFill>
                  <a:srgbClr val="FF0000"/>
                </a:solidFill>
                <a:latin typeface="メイリオ" panose="020B0604030504040204" pitchFamily="50" charset="-128"/>
                <a:ea typeface="メイリオ" panose="020B0604030504040204" pitchFamily="50" charset="-128"/>
              </a:rPr>
              <a:t>【</a:t>
            </a:r>
            <a:r>
              <a:rPr lang="ja-JP" altLang="en-US" sz="3600" b="1" dirty="0">
                <a:solidFill>
                  <a:srgbClr val="FF0000"/>
                </a:solidFill>
                <a:latin typeface="メイリオ" panose="020B0604030504040204" pitchFamily="50" charset="-128"/>
                <a:ea typeface="メイリオ" panose="020B0604030504040204" pitchFamily="50" charset="-128"/>
              </a:rPr>
              <a:t>関係人口創出・維持タイプ（</a:t>
            </a:r>
            <a:r>
              <a:rPr lang="en-US" altLang="ja-JP" sz="3600" b="1" dirty="0">
                <a:solidFill>
                  <a:srgbClr val="FF0000"/>
                </a:solidFill>
                <a:latin typeface="メイリオ" panose="020B0604030504040204" pitchFamily="50" charset="-128"/>
                <a:ea typeface="メイリオ" panose="020B0604030504040204" pitchFamily="50" charset="-128"/>
              </a:rPr>
              <a:t>1/2</a:t>
            </a:r>
            <a:r>
              <a:rPr lang="ja-JP" altLang="en-US" sz="3600" b="1" dirty="0">
                <a:solidFill>
                  <a:srgbClr val="FF0000"/>
                </a:solidFill>
                <a:latin typeface="メイリオ" panose="020B0604030504040204" pitchFamily="50" charset="-128"/>
                <a:ea typeface="メイリオ" panose="020B0604030504040204" pitchFamily="50" charset="-128"/>
              </a:rPr>
              <a:t>）</a:t>
            </a:r>
            <a:r>
              <a:rPr lang="en-US" altLang="ja-JP" sz="3600" b="1" dirty="0">
                <a:solidFill>
                  <a:srgbClr val="FF0000"/>
                </a:solidFill>
                <a:latin typeface="メイリオ" panose="020B0604030504040204" pitchFamily="50" charset="-128"/>
                <a:ea typeface="メイリオ" panose="020B0604030504040204" pitchFamily="50" charset="-128"/>
              </a:rPr>
              <a:t>】</a:t>
            </a:r>
          </a:p>
          <a:p>
            <a:pPr>
              <a:lnSpc>
                <a:spcPct val="120000"/>
              </a:lnSpc>
              <a:buNone/>
            </a:pPr>
            <a:r>
              <a:rPr lang="ja-JP" altLang="en-US" sz="2800" dirty="0">
                <a:latin typeface="メイリオ" panose="020B0604030504040204" pitchFamily="50" charset="-128"/>
                <a:ea typeface="メイリオ" panose="020B0604030504040204" pitchFamily="50" charset="-128"/>
              </a:rPr>
              <a:t>関係人口（地域外居住者）と一緒に森林整備活動及び森林資源利用活動</a:t>
            </a:r>
          </a:p>
        </p:txBody>
      </p:sp>
      <p:sp>
        <p:nvSpPr>
          <p:cNvPr id="7" name="正方形/長方形 6"/>
          <p:cNvSpPr/>
          <p:nvPr/>
        </p:nvSpPr>
        <p:spPr>
          <a:xfrm>
            <a:off x="139865" y="2057998"/>
            <a:ext cx="6515186" cy="1631216"/>
          </a:xfrm>
          <a:prstGeom prst="rect">
            <a:avLst/>
          </a:prstGeom>
          <a:ln>
            <a:solidFill>
              <a:schemeClr val="tx1"/>
            </a:solidFill>
          </a:ln>
        </p:spPr>
        <p:txBody>
          <a:bodyPr wrap="square">
            <a:spAutoFit/>
          </a:bodyPr>
          <a:lstStyle/>
          <a:p>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交付金の対象となる活動</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・地域外関係者との活動内容の調整</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・地域外関係者受入れのための環境整備</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・活動に必要な森林調査・見回り　等</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10" name="図 9" descr="森の中にいる人たち&#10;&#10;自動的に生成された説明">
            <a:extLst>
              <a:ext uri="{FF2B5EF4-FFF2-40B4-BE49-F238E27FC236}">
                <a16:creationId xmlns:a16="http://schemas.microsoft.com/office/drawing/2014/main" id="{F7F5B664-7408-4195-8018-2531943326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9078" y="2044995"/>
            <a:ext cx="2906897" cy="2180173"/>
          </a:xfrm>
          <a:prstGeom prst="rect">
            <a:avLst/>
          </a:prstGeom>
        </p:spPr>
      </p:pic>
      <p:pic>
        <p:nvPicPr>
          <p:cNvPr id="11" name="図 10" descr="屋外, 人, 建物, トラック が含まれている画像&#10;&#10;自動的に生成された説明">
            <a:extLst>
              <a:ext uri="{FF2B5EF4-FFF2-40B4-BE49-F238E27FC236}">
                <a16:creationId xmlns:a16="http://schemas.microsoft.com/office/drawing/2014/main" id="{B40703CA-8FFF-4E67-B5B3-B471E01FB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6011" y="4372240"/>
            <a:ext cx="3113388" cy="2335041"/>
          </a:xfrm>
          <a:prstGeom prst="rect">
            <a:avLst/>
          </a:prstGeom>
        </p:spPr>
      </p:pic>
      <p:sp>
        <p:nvSpPr>
          <p:cNvPr id="13" name="コンテンツ プレースホルダ 2"/>
          <p:cNvSpPr txBox="1">
            <a:spLocks/>
          </p:cNvSpPr>
          <p:nvPr/>
        </p:nvSpPr>
        <p:spPr>
          <a:xfrm>
            <a:off x="0" y="4505006"/>
            <a:ext cx="8734958" cy="1502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助成対象は</a:t>
            </a:r>
            <a:r>
              <a:rPr lang="en-US" altLang="ja-JP" sz="2400" dirty="0">
                <a:latin typeface="メイリオ" panose="020B0604030504040204" pitchFamily="50" charset="-128"/>
                <a:ea typeface="メイリオ" panose="020B0604030504040204" pitchFamily="50" charset="-128"/>
              </a:rPr>
              <a:t>10</a:t>
            </a:r>
            <a:r>
              <a:rPr lang="ja-JP" altLang="en-US" sz="2400" dirty="0">
                <a:latin typeface="メイリオ" panose="020B0604030504040204" pitchFamily="50" charset="-128"/>
                <a:ea typeface="メイリオ" panose="020B0604030504040204" pitchFamily="50" charset="-128"/>
              </a:rPr>
              <a:t>名以上（</a:t>
            </a:r>
            <a:r>
              <a:rPr lang="en-US" altLang="ja-JP" sz="2400" dirty="0">
                <a:latin typeface="メイリオ" panose="020B0604030504040204" pitchFamily="50" charset="-128"/>
                <a:ea typeface="メイリオ" panose="020B0604030504040204" pitchFamily="50" charset="-128"/>
              </a:rPr>
              <a:t>10</a:t>
            </a:r>
            <a:r>
              <a:rPr lang="ja-JP" altLang="en-US" sz="2400" dirty="0">
                <a:latin typeface="メイリオ" panose="020B0604030504040204" pitchFamily="50" charset="-128"/>
                <a:ea typeface="メイリオ" panose="020B0604030504040204" pitchFamily="50" charset="-128"/>
              </a:rPr>
              <a:t>名以下の場合、交付金の対象外）</a:t>
            </a:r>
            <a:endParaRPr lang="en-US" altLang="ja-JP" sz="24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2400" dirty="0" smtClean="0">
                <a:latin typeface="メイリオ" panose="020B0604030504040204" pitchFamily="50" charset="-128"/>
                <a:ea typeface="メイリオ" panose="020B0604030504040204" pitchFamily="50" charset="-128"/>
              </a:rPr>
              <a:t>実績報告の</a:t>
            </a:r>
            <a:r>
              <a:rPr lang="ja-JP" altLang="en-US" sz="2400" dirty="0">
                <a:latin typeface="メイリオ" panose="020B0604030504040204" pitchFamily="50" charset="-128"/>
                <a:ea typeface="メイリオ" panose="020B0604030504040204" pitchFamily="50" charset="-128"/>
              </a:rPr>
              <a:t>際は名簿をご提出ください。</a:t>
            </a:r>
            <a:endParaRPr lang="en-US" altLang="ja-JP" sz="2400" dirty="0">
              <a:latin typeface="メイリオ" panose="020B0604030504040204" pitchFamily="50" charset="-128"/>
              <a:ea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fld id="{65AFBB23-9FA3-47E0-9E03-1A6EA464B4C8}" type="slidenum">
              <a:rPr lang="ja-JP" altLang="en-US" smtClean="0"/>
              <a:pPr/>
              <a:t>11</a:t>
            </a:fld>
            <a:endParaRPr lang="ja-JP" altLang="en-US"/>
          </a:p>
        </p:txBody>
      </p:sp>
    </p:spTree>
    <p:extLst>
      <p:ext uri="{BB962C8B-B14F-4D97-AF65-F5344CB8AC3E}">
        <p14:creationId xmlns:p14="http://schemas.microsoft.com/office/powerpoint/2010/main" val="59347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山道のイラスト（背景素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001" y="1592852"/>
            <a:ext cx="3369804" cy="189832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75213" y="194598"/>
            <a:ext cx="12116787" cy="646331"/>
          </a:xfrm>
          <a:prstGeom prst="rect">
            <a:avLst/>
          </a:prstGeom>
        </p:spPr>
        <p:txBody>
          <a:bodyPr wrap="square">
            <a:spAutoFit/>
          </a:bodyPr>
          <a:lstStyle/>
          <a:p>
            <a:pPr>
              <a:buNone/>
            </a:pPr>
            <a:r>
              <a:rPr lang="en-US" altLang="ja-JP" sz="3600" b="1" dirty="0">
                <a:solidFill>
                  <a:schemeClr val="tx1">
                    <a:lumMod val="85000"/>
                    <a:lumOff val="15000"/>
                  </a:schemeClr>
                </a:solidFill>
                <a:latin typeface="メイリオ" panose="020B0604030504040204" pitchFamily="50" charset="-128"/>
                <a:ea typeface="メイリオ" panose="020B0604030504040204" pitchFamily="50" charset="-128"/>
              </a:rPr>
              <a:t>B</a:t>
            </a:r>
            <a:r>
              <a:rPr lang="en-US" altLang="ja-JP" sz="3600" b="1" dirty="0">
                <a:solidFill>
                  <a:srgbClr val="FF0000"/>
                </a:solidFill>
                <a:latin typeface="メイリオ" panose="020B0604030504040204" pitchFamily="50" charset="-128"/>
                <a:ea typeface="メイリオ" panose="020B0604030504040204" pitchFamily="50" charset="-128"/>
              </a:rPr>
              <a:t>【</a:t>
            </a:r>
            <a:r>
              <a:rPr lang="ja-JP" altLang="en-US" sz="3600" b="1" dirty="0">
                <a:solidFill>
                  <a:srgbClr val="FF0000"/>
                </a:solidFill>
                <a:latin typeface="メイリオ" panose="020B0604030504040204" pitchFamily="50" charset="-128"/>
                <a:ea typeface="メイリオ" panose="020B0604030504040204" pitchFamily="50" charset="-128"/>
              </a:rPr>
              <a:t>関係人口創出・維持タイプ（</a:t>
            </a:r>
            <a:r>
              <a:rPr lang="en-US" altLang="ja-JP" sz="3600" b="1" dirty="0">
                <a:solidFill>
                  <a:srgbClr val="FF0000"/>
                </a:solidFill>
                <a:latin typeface="メイリオ" panose="020B0604030504040204" pitchFamily="50" charset="-128"/>
                <a:ea typeface="メイリオ" panose="020B0604030504040204" pitchFamily="50" charset="-128"/>
              </a:rPr>
              <a:t>2/2</a:t>
            </a:r>
            <a:r>
              <a:rPr lang="ja-JP" altLang="en-US" sz="3600" b="1" dirty="0">
                <a:solidFill>
                  <a:srgbClr val="FF0000"/>
                </a:solidFill>
                <a:latin typeface="メイリオ" panose="020B0604030504040204" pitchFamily="50" charset="-128"/>
                <a:ea typeface="メイリオ" panose="020B0604030504040204" pitchFamily="50" charset="-128"/>
              </a:rPr>
              <a:t>）</a:t>
            </a:r>
            <a:r>
              <a:rPr lang="en-US" altLang="ja-JP" sz="3600" b="1" dirty="0">
                <a:solidFill>
                  <a:srgbClr val="FF0000"/>
                </a:solidFill>
                <a:latin typeface="メイリオ" panose="020B0604030504040204" pitchFamily="50" charset="-128"/>
                <a:ea typeface="メイリオ" panose="020B0604030504040204" pitchFamily="50" charset="-128"/>
              </a:rPr>
              <a:t>】</a:t>
            </a:r>
          </a:p>
        </p:txBody>
      </p:sp>
      <p:pic>
        <p:nvPicPr>
          <p:cNvPr id="10" name="図 9" descr="森の中にいる人たち&#10;&#10;自動的に生成された説明">
            <a:extLst>
              <a:ext uri="{FF2B5EF4-FFF2-40B4-BE49-F238E27FC236}">
                <a16:creationId xmlns:a16="http://schemas.microsoft.com/office/drawing/2014/main" id="{F7F5B664-7408-4195-8018-2531943326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741" r="10776"/>
          <a:stretch/>
        </p:blipFill>
        <p:spPr>
          <a:xfrm>
            <a:off x="971413" y="4194101"/>
            <a:ext cx="3299354" cy="2253609"/>
          </a:xfrm>
          <a:prstGeom prst="rect">
            <a:avLst/>
          </a:prstGeom>
        </p:spPr>
      </p:pic>
      <p:pic>
        <p:nvPicPr>
          <p:cNvPr id="11" name="図 10" descr="屋外, 人, 建物, トラック が含まれている画像&#10;&#10;自動的に生成された説明">
            <a:extLst>
              <a:ext uri="{FF2B5EF4-FFF2-40B4-BE49-F238E27FC236}">
                <a16:creationId xmlns:a16="http://schemas.microsoft.com/office/drawing/2014/main" id="{B40703CA-8FFF-4E67-B5B3-B471E01FB4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777" y="4192892"/>
            <a:ext cx="2983775" cy="2237831"/>
          </a:xfrm>
          <a:prstGeom prst="rect">
            <a:avLst/>
          </a:prstGeom>
        </p:spPr>
      </p:pic>
      <p:sp>
        <p:nvSpPr>
          <p:cNvPr id="2" name="右矢印 1"/>
          <p:cNvSpPr/>
          <p:nvPr/>
        </p:nvSpPr>
        <p:spPr>
          <a:xfrm>
            <a:off x="75213" y="3310431"/>
            <a:ext cx="11910296" cy="331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75213" y="6420152"/>
            <a:ext cx="11623103" cy="301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34838" y="1085984"/>
            <a:ext cx="2855928" cy="461665"/>
          </a:xfrm>
          <a:prstGeom prst="rect">
            <a:avLst/>
          </a:prstGeom>
          <a:noFill/>
        </p:spPr>
        <p:txBody>
          <a:bodyPr wrap="square" rtlCol="0">
            <a:spAutoFit/>
          </a:bodyPr>
          <a:lstStyle/>
          <a:p>
            <a:pPr algn="ctr"/>
            <a:r>
              <a:rPr kumimoji="1" lang="ja-JP" altLang="en-US" sz="2400" dirty="0"/>
              <a:t>①事前打合せ</a:t>
            </a:r>
          </a:p>
        </p:txBody>
      </p:sp>
      <p:pic>
        <p:nvPicPr>
          <p:cNvPr id="1028" name="Picture 4" descr="会議でプレゼンをする人のイラスト（女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266" y="915721"/>
            <a:ext cx="2391516" cy="2560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会議のイラスト（老若男女）"/>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5264" y="3757317"/>
            <a:ext cx="2533052" cy="2673406"/>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5670918" y="1085984"/>
            <a:ext cx="4997082" cy="461665"/>
          </a:xfrm>
          <a:prstGeom prst="rect">
            <a:avLst/>
          </a:prstGeom>
          <a:noFill/>
        </p:spPr>
        <p:txBody>
          <a:bodyPr wrap="square" rtlCol="0">
            <a:spAutoFit/>
          </a:bodyPr>
          <a:lstStyle/>
          <a:p>
            <a:pPr algn="ctr"/>
            <a:r>
              <a:rPr kumimoji="1" lang="ja-JP" altLang="en-US" sz="2400" dirty="0"/>
              <a:t>②受入準備（整備等）</a:t>
            </a:r>
          </a:p>
        </p:txBody>
      </p:sp>
      <p:sp>
        <p:nvSpPr>
          <p:cNvPr id="15" name="テキスト ボックス 14"/>
          <p:cNvSpPr txBox="1"/>
          <p:nvPr/>
        </p:nvSpPr>
        <p:spPr>
          <a:xfrm>
            <a:off x="356368" y="3686024"/>
            <a:ext cx="4529444" cy="461665"/>
          </a:xfrm>
          <a:prstGeom prst="rect">
            <a:avLst/>
          </a:prstGeom>
          <a:noFill/>
        </p:spPr>
        <p:txBody>
          <a:bodyPr wrap="square" rtlCol="0">
            <a:spAutoFit/>
          </a:bodyPr>
          <a:lstStyle/>
          <a:p>
            <a:pPr algn="ctr"/>
            <a:r>
              <a:rPr lang="ja-JP" altLang="en-US" sz="2400" dirty="0"/>
              <a:t>③森林整備及び森林資源活動</a:t>
            </a:r>
            <a:endParaRPr kumimoji="1" lang="ja-JP" altLang="en-US" sz="2400" dirty="0"/>
          </a:p>
        </p:txBody>
      </p:sp>
      <p:sp>
        <p:nvSpPr>
          <p:cNvPr id="16" name="テキスト ボックス 15"/>
          <p:cNvSpPr txBox="1"/>
          <p:nvPr/>
        </p:nvSpPr>
        <p:spPr>
          <a:xfrm>
            <a:off x="7238671" y="3770400"/>
            <a:ext cx="2785730" cy="461665"/>
          </a:xfrm>
          <a:prstGeom prst="rect">
            <a:avLst/>
          </a:prstGeom>
          <a:noFill/>
        </p:spPr>
        <p:txBody>
          <a:bodyPr wrap="square" rtlCol="0">
            <a:spAutoFit/>
          </a:bodyPr>
          <a:lstStyle/>
          <a:p>
            <a:pPr algn="ctr"/>
            <a:r>
              <a:rPr lang="ja-JP" altLang="en-US" sz="2400" dirty="0"/>
              <a:t>④意見交換</a:t>
            </a:r>
            <a:endParaRPr kumimoji="1" lang="ja-JP" altLang="en-US" sz="2400" dirty="0"/>
          </a:p>
        </p:txBody>
      </p:sp>
      <p:pic>
        <p:nvPicPr>
          <p:cNvPr id="4" name="Picture 2" descr="https://4.bp.blogspot.com/-rcQuHO5Xz8w/U3v3Ka9BevI/AAAAAAAAgo0/x-EzsuJjNZA/s800/tree_seichou0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8314" y="1517190"/>
            <a:ext cx="1423476" cy="20901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4.bp.blogspot.com/-rcQuHO5Xz8w/U3v3Ka9BevI/AAAAAAAAgo0/x-EzsuJjNZA/s800/tree_seichou0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68912" y="1480654"/>
            <a:ext cx="1423107" cy="2089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1.bp.blogspot.com/-XLPu051tiYA/WK7e_P6Eg2I/AAAAAAABCAM/I5NYwmt5Iugg7O9AASSJvc8gAPpqI2SzQCLcB/s800/line_tachiirikinshi.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7402" t="28010" r="1"/>
          <a:stretch/>
        </p:blipFill>
        <p:spPr bwMode="auto">
          <a:xfrm>
            <a:off x="9652000" y="3035300"/>
            <a:ext cx="2052410" cy="159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3.bp.blogspot.com/-nJuRQHVBIkU/WOswHm19WnI/AAAAAAABDvo/IGVHOH8BqTUvNb31qmNuoS9L6w5qnV1mQCLcB/s800/stand_sagyouin_woman_helme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68912" y="2295188"/>
            <a:ext cx="709269" cy="1275091"/>
          </a:xfrm>
          <a:prstGeom prst="rect">
            <a:avLst/>
          </a:prstGeom>
          <a:noFill/>
          <a:extLst>
            <a:ext uri="{909E8E84-426E-40DD-AFC4-6F175D3DCCD1}">
              <a14:hiddenFill xmlns:a14="http://schemas.microsoft.com/office/drawing/2010/main">
                <a:solidFill>
                  <a:srgbClr val="FFFFFF"/>
                </a:solidFill>
              </a14:hiddenFill>
            </a:ext>
          </a:extLst>
        </p:spPr>
      </p:pic>
      <p:sp>
        <p:nvSpPr>
          <p:cNvPr id="8" name="円形吹き出し 7"/>
          <p:cNvSpPr/>
          <p:nvPr/>
        </p:nvSpPr>
        <p:spPr>
          <a:xfrm>
            <a:off x="10277881" y="2150897"/>
            <a:ext cx="534048" cy="520810"/>
          </a:xfrm>
          <a:prstGeom prst="wedgeEllipseCallout">
            <a:avLst>
              <a:gd name="adj1" fmla="val 67772"/>
              <a:gd name="adj2" fmla="val 307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ysClr val="windowText" lastClr="000000"/>
                </a:solidFill>
              </a:rPr>
              <a:t>崖</a:t>
            </a:r>
          </a:p>
        </p:txBody>
      </p:sp>
      <p:pic>
        <p:nvPicPr>
          <p:cNvPr id="23" name="Picture 12" descr="ヘルメットをかぶって芝刈りをする人のイラスト"/>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99015" y="1831794"/>
            <a:ext cx="1114537" cy="1363348"/>
          </a:xfrm>
          <a:prstGeom prst="rect">
            <a:avLst/>
          </a:prstGeom>
          <a:noFill/>
          <a:extLst>
            <a:ext uri="{909E8E84-426E-40DD-AFC4-6F175D3DCCD1}">
              <a14:hiddenFill xmlns:a14="http://schemas.microsoft.com/office/drawing/2010/main">
                <a:solidFill>
                  <a:srgbClr val="FFFFFF"/>
                </a:solidFill>
              </a14:hiddenFill>
            </a:ext>
          </a:extLst>
        </p:spPr>
      </p:pic>
      <p:sp>
        <p:nvSpPr>
          <p:cNvPr id="20" name="スライド番号プレースホルダー 19"/>
          <p:cNvSpPr>
            <a:spLocks noGrp="1"/>
          </p:cNvSpPr>
          <p:nvPr>
            <p:ph type="sldNum" sz="quarter" idx="12"/>
          </p:nvPr>
        </p:nvSpPr>
        <p:spPr/>
        <p:txBody>
          <a:bodyPr/>
          <a:lstStyle/>
          <a:p>
            <a:fld id="{65AFBB23-9FA3-47E0-9E03-1A6EA464B4C8}" type="slidenum">
              <a:rPr lang="ja-JP" altLang="en-US" smtClean="0"/>
              <a:pPr/>
              <a:t>12</a:t>
            </a:fld>
            <a:endParaRPr lang="ja-JP" altLang="en-US"/>
          </a:p>
        </p:txBody>
      </p:sp>
    </p:spTree>
    <p:extLst>
      <p:ext uri="{BB962C8B-B14F-4D97-AF65-F5344CB8AC3E}">
        <p14:creationId xmlns:p14="http://schemas.microsoft.com/office/powerpoint/2010/main" val="156347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213" y="194598"/>
            <a:ext cx="12116787"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交付金の単価</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 2"/>
          <p:cNvSpPr txBox="1">
            <a:spLocks/>
          </p:cNvSpPr>
          <p:nvPr/>
        </p:nvSpPr>
        <p:spPr>
          <a:xfrm>
            <a:off x="295017" y="871408"/>
            <a:ext cx="11377332" cy="183593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latin typeface="+mj-ea"/>
                <a:ea typeface="+mj-ea"/>
              </a:rPr>
              <a:t>活動推進費（</a:t>
            </a:r>
            <a:r>
              <a:rPr lang="en-US" altLang="ja-JP" sz="3200" dirty="0">
                <a:solidFill>
                  <a:srgbClr val="FF0000"/>
                </a:solidFill>
                <a:latin typeface="+mj-ea"/>
                <a:ea typeface="+mj-ea"/>
              </a:rPr>
              <a:t>1</a:t>
            </a:r>
            <a:r>
              <a:rPr lang="ja-JP" altLang="en-US" sz="3200" dirty="0">
                <a:solidFill>
                  <a:srgbClr val="FF0000"/>
                </a:solidFill>
                <a:latin typeface="+mj-ea"/>
                <a:ea typeface="+mj-ea"/>
              </a:rPr>
              <a:t>年目のみ</a:t>
            </a:r>
            <a:r>
              <a:rPr lang="ja-JP" altLang="en-US" sz="3200" dirty="0">
                <a:latin typeface="+mj-ea"/>
                <a:ea typeface="+mj-ea"/>
              </a:rPr>
              <a:t>）</a:t>
            </a:r>
            <a:endParaRPr lang="en-US" altLang="ja-JP" sz="3200" dirty="0">
              <a:latin typeface="+mj-ea"/>
              <a:ea typeface="+mj-ea"/>
            </a:endParaRPr>
          </a:p>
        </p:txBody>
      </p:sp>
      <p:graphicFrame>
        <p:nvGraphicFramePr>
          <p:cNvPr id="4" name="表 15">
            <a:extLst>
              <a:ext uri="{FF2B5EF4-FFF2-40B4-BE49-F238E27FC236}">
                <a16:creationId xmlns:a16="http://schemas.microsoft.com/office/drawing/2014/main" id="{111906FA-7657-47A2-9A29-EE9CA755C090}"/>
              </a:ext>
            </a:extLst>
          </p:cNvPr>
          <p:cNvGraphicFramePr>
            <a:graphicFrameLocks noGrp="1"/>
          </p:cNvGraphicFramePr>
          <p:nvPr>
            <p:extLst>
              <p:ext uri="{D42A27DB-BD31-4B8C-83A1-F6EECF244321}">
                <p14:modId xmlns:p14="http://schemas.microsoft.com/office/powerpoint/2010/main" val="1366207252"/>
              </p:ext>
            </p:extLst>
          </p:nvPr>
        </p:nvGraphicFramePr>
        <p:xfrm>
          <a:off x="886687" y="1579294"/>
          <a:ext cx="7558066" cy="1038719"/>
        </p:xfrm>
        <a:graphic>
          <a:graphicData uri="http://schemas.openxmlformats.org/drawingml/2006/table">
            <a:tbl>
              <a:tblPr firstRow="1" bandRow="1">
                <a:tableStyleId>{5C22544A-7EE6-4342-B048-85BDC9FD1C3A}</a:tableStyleId>
              </a:tblPr>
              <a:tblGrid>
                <a:gridCol w="1784796">
                  <a:extLst>
                    <a:ext uri="{9D8B030D-6E8A-4147-A177-3AD203B41FA5}">
                      <a16:colId xmlns:a16="http://schemas.microsoft.com/office/drawing/2014/main" val="2600619809"/>
                    </a:ext>
                  </a:extLst>
                </a:gridCol>
                <a:gridCol w="1792941">
                  <a:extLst>
                    <a:ext uri="{9D8B030D-6E8A-4147-A177-3AD203B41FA5}">
                      <a16:colId xmlns:a16="http://schemas.microsoft.com/office/drawing/2014/main" val="657850735"/>
                    </a:ext>
                  </a:extLst>
                </a:gridCol>
                <a:gridCol w="1757082">
                  <a:extLst>
                    <a:ext uri="{9D8B030D-6E8A-4147-A177-3AD203B41FA5}">
                      <a16:colId xmlns:a16="http://schemas.microsoft.com/office/drawing/2014/main" val="3556631019"/>
                    </a:ext>
                  </a:extLst>
                </a:gridCol>
                <a:gridCol w="2223247">
                  <a:extLst>
                    <a:ext uri="{9D8B030D-6E8A-4147-A177-3AD203B41FA5}">
                      <a16:colId xmlns:a16="http://schemas.microsoft.com/office/drawing/2014/main" val="4049657647"/>
                    </a:ext>
                  </a:extLst>
                </a:gridCol>
              </a:tblGrid>
              <a:tr h="480909">
                <a:tc>
                  <a:txBody>
                    <a:bodyPr/>
                    <a:lstStyle/>
                    <a:p>
                      <a:r>
                        <a:rPr kumimoji="1" lang="ja-JP" altLang="en-US" sz="2400" dirty="0"/>
                        <a:t>国</a:t>
                      </a:r>
                    </a:p>
                  </a:txBody>
                  <a:tcPr/>
                </a:tc>
                <a:tc>
                  <a:txBody>
                    <a:bodyPr/>
                    <a:lstStyle/>
                    <a:p>
                      <a:r>
                        <a:rPr kumimoji="1" lang="ja-JP" altLang="en-US" sz="2400" dirty="0"/>
                        <a:t>県</a:t>
                      </a:r>
                    </a:p>
                  </a:txBody>
                  <a:tcPr/>
                </a:tc>
                <a:tc>
                  <a:txBody>
                    <a:bodyPr/>
                    <a:lstStyle/>
                    <a:p>
                      <a:r>
                        <a:rPr kumimoji="1" lang="ja-JP" altLang="en-US" sz="2400" dirty="0"/>
                        <a:t>市町</a:t>
                      </a:r>
                    </a:p>
                  </a:txBody>
                  <a:tcPr/>
                </a:tc>
                <a:tc>
                  <a:txBody>
                    <a:bodyPr/>
                    <a:lstStyle/>
                    <a:p>
                      <a:r>
                        <a:rPr kumimoji="1" lang="ja-JP" altLang="en-US" sz="2400" dirty="0"/>
                        <a:t>交付金合計</a:t>
                      </a:r>
                    </a:p>
                  </a:txBody>
                  <a:tcPr/>
                </a:tc>
                <a:extLst>
                  <a:ext uri="{0D108BD9-81ED-4DB2-BD59-A6C34878D82A}">
                    <a16:rowId xmlns:a16="http://schemas.microsoft.com/office/drawing/2014/main" val="1297346235"/>
                  </a:ext>
                </a:extLst>
              </a:tr>
              <a:tr h="557810">
                <a:tc>
                  <a:txBody>
                    <a:bodyPr/>
                    <a:lstStyle/>
                    <a:p>
                      <a:r>
                        <a:rPr kumimoji="1" lang="en-US" altLang="ja-JP" sz="2400" dirty="0"/>
                        <a:t>112,500</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en-US" altLang="ja-JP" sz="2400" dirty="0"/>
                        <a:t>112,500</a:t>
                      </a:r>
                      <a:r>
                        <a:rPr kumimoji="1" lang="ja-JP" altLang="en-US" sz="2000" dirty="0"/>
                        <a:t>（最大）</a:t>
                      </a:r>
                      <a:endParaRPr kumimoji="1" lang="ja-JP" altLang="en-US" sz="2400" dirty="0"/>
                    </a:p>
                  </a:txBody>
                  <a:tcPr/>
                </a:tc>
                <a:extLst>
                  <a:ext uri="{0D108BD9-81ED-4DB2-BD59-A6C34878D82A}">
                    <a16:rowId xmlns:a16="http://schemas.microsoft.com/office/drawing/2014/main" val="3332339190"/>
                  </a:ext>
                </a:extLst>
              </a:tr>
            </a:tbl>
          </a:graphicData>
        </a:graphic>
      </p:graphicFrame>
      <p:sp>
        <p:nvSpPr>
          <p:cNvPr id="5" name="コンテンツ プレースホルダ 2"/>
          <p:cNvSpPr txBox="1">
            <a:spLocks/>
          </p:cNvSpPr>
          <p:nvPr/>
        </p:nvSpPr>
        <p:spPr>
          <a:xfrm>
            <a:off x="295017" y="3185814"/>
            <a:ext cx="11377332" cy="3358422"/>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200" b="1" dirty="0">
                <a:latin typeface="+mj-ea"/>
                <a:ea typeface="+mj-ea"/>
              </a:rPr>
              <a:t>【</a:t>
            </a:r>
            <a:r>
              <a:rPr lang="ja-JP" altLang="en-US" sz="3200" b="1" dirty="0">
                <a:latin typeface="+mj-ea"/>
                <a:ea typeface="+mj-ea"/>
              </a:rPr>
              <a:t>里山林保全</a:t>
            </a:r>
            <a:r>
              <a:rPr lang="en-US" altLang="ja-JP" sz="3200" b="1" dirty="0">
                <a:latin typeface="+mj-ea"/>
                <a:ea typeface="+mj-ea"/>
              </a:rPr>
              <a:t>】</a:t>
            </a:r>
            <a:r>
              <a:rPr lang="en-US" altLang="ja-JP" sz="3200" b="1" dirty="0">
                <a:latin typeface="+mj-ea"/>
              </a:rPr>
              <a:t> </a:t>
            </a:r>
            <a:r>
              <a:rPr lang="ja-JP" altLang="en-US" sz="3200" b="1" dirty="0">
                <a:latin typeface="+mj-ea"/>
              </a:rPr>
              <a:t>・</a:t>
            </a:r>
            <a:r>
              <a:rPr lang="en-US" altLang="ja-JP" sz="3200" b="1" dirty="0">
                <a:latin typeface="+mj-ea"/>
              </a:rPr>
              <a:t>【</a:t>
            </a:r>
            <a:r>
              <a:rPr lang="ja-JP" altLang="en-US" sz="3200" b="1" dirty="0">
                <a:latin typeface="+mj-ea"/>
              </a:rPr>
              <a:t>森林資源利用</a:t>
            </a:r>
            <a:r>
              <a:rPr lang="en-US" altLang="ja-JP" sz="3200" b="1" dirty="0">
                <a:latin typeface="+mj-ea"/>
              </a:rPr>
              <a:t>】</a:t>
            </a:r>
          </a:p>
          <a:p>
            <a:pPr marL="0" indent="0">
              <a:buNone/>
            </a:pPr>
            <a:endParaRPr lang="en-US" altLang="ja-JP" sz="3200" b="1" dirty="0">
              <a:latin typeface="+mj-ea"/>
              <a:ea typeface="+mj-ea"/>
            </a:endParaRPr>
          </a:p>
          <a:p>
            <a:pPr marL="0" indent="0">
              <a:buNone/>
            </a:pPr>
            <a:endParaRPr lang="en-US" altLang="ja-JP" sz="3200" b="1" dirty="0">
              <a:solidFill>
                <a:srgbClr val="FFC000"/>
              </a:solidFill>
              <a:latin typeface="+mj-ea"/>
              <a:ea typeface="+mj-ea"/>
            </a:endParaRPr>
          </a:p>
          <a:p>
            <a:pPr marL="0" indent="0">
              <a:buNone/>
            </a:pPr>
            <a:endParaRPr lang="en-US" altLang="ja-JP" sz="3200" b="1" dirty="0">
              <a:solidFill>
                <a:srgbClr val="FFC000"/>
              </a:solidFill>
              <a:latin typeface="+mj-ea"/>
              <a:ea typeface="+mj-ea"/>
            </a:endParaRPr>
          </a:p>
          <a:p>
            <a:pPr marL="0" indent="0">
              <a:buNone/>
            </a:pPr>
            <a:endParaRPr lang="en-US" altLang="ja-JP" sz="3200" b="1" dirty="0">
              <a:solidFill>
                <a:srgbClr val="FFC000"/>
              </a:solidFill>
              <a:latin typeface="+mj-ea"/>
              <a:ea typeface="+mj-ea"/>
            </a:endParaRPr>
          </a:p>
          <a:p>
            <a:pPr marL="0" indent="0">
              <a:buNone/>
            </a:pPr>
            <a:endParaRPr lang="en-US" altLang="ja-JP" sz="3200" b="1" dirty="0">
              <a:solidFill>
                <a:srgbClr val="FFC000"/>
              </a:solidFill>
              <a:latin typeface="+mj-ea"/>
              <a:ea typeface="+mj-ea"/>
            </a:endParaRPr>
          </a:p>
          <a:p>
            <a:pPr marL="0" indent="0">
              <a:buNone/>
            </a:pPr>
            <a:r>
              <a:rPr lang="en-US" altLang="ja-JP" sz="3200" b="1" dirty="0">
                <a:solidFill>
                  <a:srgbClr val="00B0F0"/>
                </a:solidFill>
                <a:latin typeface="+mj-ea"/>
                <a:ea typeface="+mj-ea"/>
              </a:rPr>
              <a:t> </a:t>
            </a:r>
            <a:r>
              <a:rPr lang="en-US" altLang="ja-JP" sz="3200" b="1" dirty="0">
                <a:solidFill>
                  <a:srgbClr val="FFC000"/>
                </a:solidFill>
                <a:latin typeface="+mj-ea"/>
                <a:ea typeface="+mj-ea"/>
              </a:rPr>
              <a:t> </a:t>
            </a:r>
            <a:r>
              <a:rPr lang="ja-JP" altLang="en-US" sz="3200" dirty="0">
                <a:latin typeface="+mj-ea"/>
                <a:ea typeface="+mj-ea"/>
              </a:rPr>
              <a:t>　</a:t>
            </a:r>
            <a:endParaRPr lang="en-US" altLang="ja-JP" sz="3200" dirty="0">
              <a:latin typeface="+mj-ea"/>
              <a:ea typeface="+mj-ea"/>
            </a:endParaRPr>
          </a:p>
        </p:txBody>
      </p:sp>
      <p:graphicFrame>
        <p:nvGraphicFramePr>
          <p:cNvPr id="7" name="表 14">
            <a:extLst>
              <a:ext uri="{FF2B5EF4-FFF2-40B4-BE49-F238E27FC236}">
                <a16:creationId xmlns:a16="http://schemas.microsoft.com/office/drawing/2014/main" id="{53A2CF5D-9D93-4988-B95D-2B794B17DADD}"/>
              </a:ext>
            </a:extLst>
          </p:cNvPr>
          <p:cNvGraphicFramePr>
            <a:graphicFrameLocks noGrp="1"/>
          </p:cNvGraphicFramePr>
          <p:nvPr>
            <p:extLst>
              <p:ext uri="{D42A27DB-BD31-4B8C-83A1-F6EECF244321}">
                <p14:modId xmlns:p14="http://schemas.microsoft.com/office/powerpoint/2010/main" val="1806769283"/>
              </p:ext>
            </p:extLst>
          </p:nvPr>
        </p:nvGraphicFramePr>
        <p:xfrm>
          <a:off x="886687" y="3925542"/>
          <a:ext cx="8890000" cy="2344389"/>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3217226734"/>
                    </a:ext>
                  </a:extLst>
                </a:gridCol>
                <a:gridCol w="1778000">
                  <a:extLst>
                    <a:ext uri="{9D8B030D-6E8A-4147-A177-3AD203B41FA5}">
                      <a16:colId xmlns:a16="http://schemas.microsoft.com/office/drawing/2014/main" val="260762197"/>
                    </a:ext>
                  </a:extLst>
                </a:gridCol>
                <a:gridCol w="1778000">
                  <a:extLst>
                    <a:ext uri="{9D8B030D-6E8A-4147-A177-3AD203B41FA5}">
                      <a16:colId xmlns:a16="http://schemas.microsoft.com/office/drawing/2014/main" val="2436624076"/>
                    </a:ext>
                  </a:extLst>
                </a:gridCol>
                <a:gridCol w="1786844">
                  <a:extLst>
                    <a:ext uri="{9D8B030D-6E8A-4147-A177-3AD203B41FA5}">
                      <a16:colId xmlns:a16="http://schemas.microsoft.com/office/drawing/2014/main" val="1468067729"/>
                    </a:ext>
                  </a:extLst>
                </a:gridCol>
                <a:gridCol w="1769156">
                  <a:extLst>
                    <a:ext uri="{9D8B030D-6E8A-4147-A177-3AD203B41FA5}">
                      <a16:colId xmlns:a16="http://schemas.microsoft.com/office/drawing/2014/main" val="532576983"/>
                    </a:ext>
                  </a:extLst>
                </a:gridCol>
              </a:tblGrid>
              <a:tr h="613834">
                <a:tc>
                  <a:txBody>
                    <a:bodyPr/>
                    <a:lstStyle/>
                    <a:p>
                      <a:endParaRPr kumimoji="1" lang="ja-JP" altLang="en-US" sz="2400" dirty="0"/>
                    </a:p>
                  </a:txBody>
                  <a:tcPr/>
                </a:tc>
                <a:tc>
                  <a:txBody>
                    <a:bodyPr/>
                    <a:lstStyle/>
                    <a:p>
                      <a:r>
                        <a:rPr kumimoji="1" lang="ja-JP" altLang="en-US" sz="2400" dirty="0"/>
                        <a:t>国</a:t>
                      </a:r>
                    </a:p>
                  </a:txBody>
                  <a:tcPr/>
                </a:tc>
                <a:tc>
                  <a:txBody>
                    <a:bodyPr/>
                    <a:lstStyle/>
                    <a:p>
                      <a:r>
                        <a:rPr kumimoji="1" lang="ja-JP" altLang="en-US" sz="2400" dirty="0"/>
                        <a:t>県</a:t>
                      </a:r>
                    </a:p>
                  </a:txBody>
                  <a:tcPr/>
                </a:tc>
                <a:tc>
                  <a:txBody>
                    <a:bodyPr/>
                    <a:lstStyle/>
                    <a:p>
                      <a:r>
                        <a:rPr kumimoji="1" lang="ja-JP" altLang="en-US" sz="2400" dirty="0"/>
                        <a:t>市町</a:t>
                      </a:r>
                    </a:p>
                  </a:txBody>
                  <a:tcPr/>
                </a:tc>
                <a:tc>
                  <a:txBody>
                    <a:bodyPr/>
                    <a:lstStyle/>
                    <a:p>
                      <a:r>
                        <a:rPr kumimoji="1" lang="ja-JP" altLang="en-US" sz="2200" dirty="0"/>
                        <a:t>交付金合計</a:t>
                      </a:r>
                    </a:p>
                  </a:txBody>
                  <a:tcPr/>
                </a:tc>
                <a:extLst>
                  <a:ext uri="{0D108BD9-81ED-4DB2-BD59-A6C34878D82A}">
                    <a16:rowId xmlns:a16="http://schemas.microsoft.com/office/drawing/2014/main" val="2725880692"/>
                  </a:ext>
                </a:extLst>
              </a:tr>
              <a:tr h="502887">
                <a:tc>
                  <a:txBody>
                    <a:bodyPr/>
                    <a:lstStyle/>
                    <a:p>
                      <a:r>
                        <a:rPr kumimoji="1" lang="en-US" altLang="ja-JP" sz="2400" dirty="0"/>
                        <a:t>1</a:t>
                      </a:r>
                      <a:r>
                        <a:rPr kumimoji="1" lang="ja-JP" altLang="en-US" sz="2400" dirty="0"/>
                        <a:t>年目</a:t>
                      </a:r>
                    </a:p>
                  </a:txBody>
                  <a:tcPr/>
                </a:tc>
                <a:tc>
                  <a:txBody>
                    <a:bodyPr/>
                    <a:lstStyle/>
                    <a:p>
                      <a:r>
                        <a:rPr kumimoji="1" lang="en-US" altLang="ja-JP" sz="2400" dirty="0"/>
                        <a:t>120,000</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en-US" altLang="ja-JP" sz="2400" b="1" u="none" dirty="0"/>
                        <a:t>120,000</a:t>
                      </a:r>
                      <a:endParaRPr kumimoji="1" lang="ja-JP" altLang="en-US" sz="2400" b="1" u="none" dirty="0"/>
                    </a:p>
                  </a:txBody>
                  <a:tcPr/>
                </a:tc>
                <a:extLst>
                  <a:ext uri="{0D108BD9-81ED-4DB2-BD59-A6C34878D82A}">
                    <a16:rowId xmlns:a16="http://schemas.microsoft.com/office/drawing/2014/main" val="4190044072"/>
                  </a:ext>
                </a:extLst>
              </a:tr>
              <a:tr h="613834">
                <a:tc>
                  <a:txBody>
                    <a:bodyPr/>
                    <a:lstStyle/>
                    <a:p>
                      <a:r>
                        <a:rPr kumimoji="1" lang="en-US" altLang="ja-JP" sz="2400" dirty="0"/>
                        <a:t>2</a:t>
                      </a:r>
                      <a:r>
                        <a:rPr kumimoji="1" lang="ja-JP" altLang="en-US" sz="2400" dirty="0"/>
                        <a:t>年目</a:t>
                      </a:r>
                    </a:p>
                  </a:txBody>
                  <a:tcPr/>
                </a:tc>
                <a:tc>
                  <a:txBody>
                    <a:bodyPr/>
                    <a:lstStyle/>
                    <a:p>
                      <a:r>
                        <a:rPr kumimoji="1" lang="en-US" altLang="ja-JP" sz="2400" dirty="0"/>
                        <a:t>115,000</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en-US" altLang="ja-JP" sz="2400" b="1" dirty="0"/>
                        <a:t>115,000</a:t>
                      </a:r>
                      <a:endParaRPr kumimoji="1" lang="ja-JP" altLang="en-US" sz="2400" b="1" dirty="0"/>
                    </a:p>
                  </a:txBody>
                  <a:tcPr/>
                </a:tc>
                <a:extLst>
                  <a:ext uri="{0D108BD9-81ED-4DB2-BD59-A6C34878D82A}">
                    <a16:rowId xmlns:a16="http://schemas.microsoft.com/office/drawing/2014/main" val="778245961"/>
                  </a:ext>
                </a:extLst>
              </a:tr>
              <a:tr h="613834">
                <a:tc>
                  <a:txBody>
                    <a:bodyPr/>
                    <a:lstStyle/>
                    <a:p>
                      <a:r>
                        <a:rPr kumimoji="1" lang="en-US" altLang="ja-JP" sz="2400" dirty="0"/>
                        <a:t>3</a:t>
                      </a:r>
                      <a:r>
                        <a:rPr kumimoji="1" lang="ja-JP" altLang="en-US" sz="2400" dirty="0"/>
                        <a:t>年目</a:t>
                      </a:r>
                    </a:p>
                  </a:txBody>
                  <a:tcPr/>
                </a:tc>
                <a:tc>
                  <a:txBody>
                    <a:bodyPr/>
                    <a:lstStyle/>
                    <a:p>
                      <a:r>
                        <a:rPr kumimoji="1" lang="en-US" altLang="ja-JP" sz="2400" dirty="0"/>
                        <a:t>110,000</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en-US" altLang="ja-JP" sz="2400" b="1" dirty="0"/>
                        <a:t>110,000</a:t>
                      </a:r>
                      <a:endParaRPr kumimoji="1" lang="ja-JP" altLang="en-US" sz="2400" b="1" dirty="0"/>
                    </a:p>
                  </a:txBody>
                  <a:tcPr/>
                </a:tc>
                <a:extLst>
                  <a:ext uri="{0D108BD9-81ED-4DB2-BD59-A6C34878D82A}">
                    <a16:rowId xmlns:a16="http://schemas.microsoft.com/office/drawing/2014/main" val="533103957"/>
                  </a:ext>
                </a:extLst>
              </a:tr>
            </a:tbl>
          </a:graphicData>
        </a:graphic>
      </p:graphicFrame>
      <p:sp>
        <p:nvSpPr>
          <p:cNvPr id="9" name="正方形/長方形 8"/>
          <p:cNvSpPr/>
          <p:nvPr/>
        </p:nvSpPr>
        <p:spPr>
          <a:xfrm>
            <a:off x="10421088" y="2306859"/>
            <a:ext cx="1251261" cy="400482"/>
          </a:xfrm>
          <a:prstGeom prst="rect">
            <a:avLst/>
          </a:prstGeom>
        </p:spPr>
        <p:txBody>
          <a:bodyPr wrap="square">
            <a:spAutoFit/>
          </a:bodyPr>
          <a:lstStyle/>
          <a:p>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単価：円</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0346556" y="5836350"/>
            <a:ext cx="1325793" cy="707886"/>
          </a:xfrm>
          <a:prstGeom prst="rect">
            <a:avLst/>
          </a:prstGeom>
        </p:spPr>
        <p:txBody>
          <a:bodyPr wrap="square">
            <a:spAutoFit/>
          </a:bodyPr>
          <a:lstStyle/>
          <a:p>
            <a:r>
              <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1ha</a:t>
            </a: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辺り</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単価：円</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65AFBB23-9FA3-47E0-9E03-1A6EA464B4C8}" type="slidenum">
              <a:rPr lang="ja-JP" altLang="en-US" smtClean="0"/>
              <a:pPr/>
              <a:t>13</a:t>
            </a:fld>
            <a:endParaRPr lang="ja-JP" altLang="en-US"/>
          </a:p>
        </p:txBody>
      </p:sp>
    </p:spTree>
    <p:extLst>
      <p:ext uri="{BB962C8B-B14F-4D97-AF65-F5344CB8AC3E}">
        <p14:creationId xmlns:p14="http://schemas.microsoft.com/office/powerpoint/2010/main" val="384239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213" y="194598"/>
            <a:ext cx="12116787"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交付金の単価</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 2"/>
          <p:cNvSpPr txBox="1">
            <a:spLocks/>
          </p:cNvSpPr>
          <p:nvPr/>
        </p:nvSpPr>
        <p:spPr>
          <a:xfrm>
            <a:off x="295017" y="871409"/>
            <a:ext cx="11377332" cy="260689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b="1" dirty="0">
                <a:latin typeface="+mj-ea"/>
              </a:rPr>
              <a:t>　</a:t>
            </a:r>
            <a:r>
              <a:rPr lang="en-US" altLang="ja-JP" sz="3200" b="1" dirty="0">
                <a:latin typeface="+mj-ea"/>
              </a:rPr>
              <a:t>【</a:t>
            </a:r>
            <a:r>
              <a:rPr lang="ja-JP" altLang="en-US" sz="3200" b="1" dirty="0">
                <a:latin typeface="+mj-ea"/>
              </a:rPr>
              <a:t>侵入竹除去・竹林整備</a:t>
            </a:r>
            <a:r>
              <a:rPr lang="en-US" altLang="ja-JP" sz="3200" b="1" dirty="0">
                <a:latin typeface="+mj-ea"/>
              </a:rPr>
              <a:t>】</a:t>
            </a:r>
          </a:p>
          <a:p>
            <a:pPr marL="0" indent="0">
              <a:buNone/>
            </a:pPr>
            <a:endParaRPr lang="en-US" altLang="ja-JP" sz="3200" dirty="0">
              <a:latin typeface="+mj-ea"/>
              <a:ea typeface="+mj-ea"/>
            </a:endParaRPr>
          </a:p>
        </p:txBody>
      </p:sp>
      <p:sp>
        <p:nvSpPr>
          <p:cNvPr id="5" name="コンテンツ プレースホルダ 2"/>
          <p:cNvSpPr txBox="1">
            <a:spLocks/>
          </p:cNvSpPr>
          <p:nvPr/>
        </p:nvSpPr>
        <p:spPr>
          <a:xfrm>
            <a:off x="295017" y="3591189"/>
            <a:ext cx="11377332" cy="1619269"/>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None/>
            </a:pP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森林機能強化タイプ</a:t>
            </a:r>
            <a:r>
              <a:rPr lang="en-US" altLang="ja-JP" sz="3200" b="1"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rPr>
              <a:t>年目）</a:t>
            </a:r>
            <a:endParaRPr lang="en-US" altLang="ja-JP" sz="3200" dirty="0">
              <a:latin typeface="+mj-ea"/>
              <a:ea typeface="+mj-ea"/>
            </a:endParaRPr>
          </a:p>
          <a:p>
            <a:pPr marL="0" indent="0">
              <a:buNone/>
            </a:pPr>
            <a:endParaRPr lang="en-US" altLang="ja-JP" sz="3200" b="1" dirty="0">
              <a:solidFill>
                <a:srgbClr val="FFC000"/>
              </a:solidFill>
              <a:latin typeface="+mj-ea"/>
              <a:ea typeface="+mj-ea"/>
            </a:endParaRPr>
          </a:p>
          <a:p>
            <a:pPr marL="0" indent="0">
              <a:buNone/>
            </a:pPr>
            <a:endParaRPr lang="en-US" altLang="ja-JP" sz="3200" b="1" dirty="0">
              <a:solidFill>
                <a:srgbClr val="FFC000"/>
              </a:solidFill>
              <a:latin typeface="+mj-ea"/>
              <a:ea typeface="+mj-ea"/>
            </a:endParaRPr>
          </a:p>
          <a:p>
            <a:pPr marL="0" indent="0">
              <a:buNone/>
            </a:pPr>
            <a:endParaRPr lang="en-US" altLang="ja-JP" sz="3200" b="1" dirty="0">
              <a:solidFill>
                <a:srgbClr val="FFC000"/>
              </a:solidFill>
              <a:latin typeface="+mj-ea"/>
              <a:ea typeface="+mj-ea"/>
            </a:endParaRPr>
          </a:p>
          <a:p>
            <a:pPr marL="0" indent="0">
              <a:buNone/>
            </a:pPr>
            <a:endParaRPr lang="en-US" altLang="ja-JP" sz="3200" b="1" dirty="0">
              <a:solidFill>
                <a:srgbClr val="FFC000"/>
              </a:solidFill>
              <a:latin typeface="+mj-ea"/>
              <a:ea typeface="+mj-ea"/>
            </a:endParaRPr>
          </a:p>
          <a:p>
            <a:pPr marL="0" indent="0">
              <a:buNone/>
            </a:pPr>
            <a:r>
              <a:rPr lang="en-US" altLang="ja-JP" sz="3200" b="1" dirty="0">
                <a:solidFill>
                  <a:srgbClr val="00B0F0"/>
                </a:solidFill>
                <a:latin typeface="+mj-ea"/>
                <a:ea typeface="+mj-ea"/>
              </a:rPr>
              <a:t> </a:t>
            </a:r>
            <a:r>
              <a:rPr lang="en-US" altLang="ja-JP" sz="3200" b="1" dirty="0">
                <a:solidFill>
                  <a:srgbClr val="FFC000"/>
                </a:solidFill>
                <a:latin typeface="+mj-ea"/>
                <a:ea typeface="+mj-ea"/>
              </a:rPr>
              <a:t> </a:t>
            </a:r>
            <a:r>
              <a:rPr lang="ja-JP" altLang="en-US" sz="3200" dirty="0">
                <a:latin typeface="+mj-ea"/>
                <a:ea typeface="+mj-ea"/>
              </a:rPr>
              <a:t>　</a:t>
            </a:r>
            <a:endParaRPr lang="en-US" altLang="ja-JP" sz="3200" dirty="0">
              <a:latin typeface="+mj-ea"/>
              <a:ea typeface="+mj-ea"/>
            </a:endParaRPr>
          </a:p>
        </p:txBody>
      </p:sp>
      <p:graphicFrame>
        <p:nvGraphicFramePr>
          <p:cNvPr id="10" name="表 14">
            <a:extLst>
              <a:ext uri="{FF2B5EF4-FFF2-40B4-BE49-F238E27FC236}">
                <a16:creationId xmlns:a16="http://schemas.microsoft.com/office/drawing/2014/main" id="{53A2CF5D-9D93-4988-B95D-2B794B17DADD}"/>
              </a:ext>
            </a:extLst>
          </p:cNvPr>
          <p:cNvGraphicFramePr>
            <a:graphicFrameLocks noGrp="1"/>
          </p:cNvGraphicFramePr>
          <p:nvPr>
            <p:extLst>
              <p:ext uri="{D42A27DB-BD31-4B8C-83A1-F6EECF244321}">
                <p14:modId xmlns:p14="http://schemas.microsoft.com/office/powerpoint/2010/main" val="4038070440"/>
              </p:ext>
            </p:extLst>
          </p:nvPr>
        </p:nvGraphicFramePr>
        <p:xfrm>
          <a:off x="763898" y="1466234"/>
          <a:ext cx="8928715" cy="1870776"/>
        </p:xfrm>
        <a:graphic>
          <a:graphicData uri="http://schemas.openxmlformats.org/drawingml/2006/table">
            <a:tbl>
              <a:tblPr firstRow="1" bandRow="1">
                <a:tableStyleId>{5C22544A-7EE6-4342-B048-85BDC9FD1C3A}</a:tableStyleId>
              </a:tblPr>
              <a:tblGrid>
                <a:gridCol w="1785743">
                  <a:extLst>
                    <a:ext uri="{9D8B030D-6E8A-4147-A177-3AD203B41FA5}">
                      <a16:colId xmlns:a16="http://schemas.microsoft.com/office/drawing/2014/main" val="3217226734"/>
                    </a:ext>
                  </a:extLst>
                </a:gridCol>
                <a:gridCol w="1785743">
                  <a:extLst>
                    <a:ext uri="{9D8B030D-6E8A-4147-A177-3AD203B41FA5}">
                      <a16:colId xmlns:a16="http://schemas.microsoft.com/office/drawing/2014/main" val="260762197"/>
                    </a:ext>
                  </a:extLst>
                </a:gridCol>
                <a:gridCol w="1785743">
                  <a:extLst>
                    <a:ext uri="{9D8B030D-6E8A-4147-A177-3AD203B41FA5}">
                      <a16:colId xmlns:a16="http://schemas.microsoft.com/office/drawing/2014/main" val="2436624076"/>
                    </a:ext>
                  </a:extLst>
                </a:gridCol>
                <a:gridCol w="1785743">
                  <a:extLst>
                    <a:ext uri="{9D8B030D-6E8A-4147-A177-3AD203B41FA5}">
                      <a16:colId xmlns:a16="http://schemas.microsoft.com/office/drawing/2014/main" val="1468067729"/>
                    </a:ext>
                  </a:extLst>
                </a:gridCol>
                <a:gridCol w="1785743">
                  <a:extLst>
                    <a:ext uri="{9D8B030D-6E8A-4147-A177-3AD203B41FA5}">
                      <a16:colId xmlns:a16="http://schemas.microsoft.com/office/drawing/2014/main" val="532576983"/>
                    </a:ext>
                  </a:extLst>
                </a:gridCol>
              </a:tblGrid>
              <a:tr h="467694">
                <a:tc>
                  <a:txBody>
                    <a:bodyPr/>
                    <a:lstStyle/>
                    <a:p>
                      <a:endParaRPr kumimoji="1" lang="ja-JP" altLang="en-US" sz="2400" dirty="0"/>
                    </a:p>
                  </a:txBody>
                  <a:tcPr/>
                </a:tc>
                <a:tc>
                  <a:txBody>
                    <a:bodyPr/>
                    <a:lstStyle/>
                    <a:p>
                      <a:r>
                        <a:rPr kumimoji="1" lang="ja-JP" altLang="en-US" sz="2400" dirty="0"/>
                        <a:t>国</a:t>
                      </a:r>
                    </a:p>
                  </a:txBody>
                  <a:tcPr/>
                </a:tc>
                <a:tc>
                  <a:txBody>
                    <a:bodyPr/>
                    <a:lstStyle/>
                    <a:p>
                      <a:r>
                        <a:rPr kumimoji="1" lang="ja-JP" altLang="en-US" sz="2400" dirty="0"/>
                        <a:t>県</a:t>
                      </a:r>
                    </a:p>
                  </a:txBody>
                  <a:tcPr/>
                </a:tc>
                <a:tc>
                  <a:txBody>
                    <a:bodyPr/>
                    <a:lstStyle/>
                    <a:p>
                      <a:r>
                        <a:rPr kumimoji="1" lang="ja-JP" altLang="en-US" sz="2400" dirty="0"/>
                        <a:t>市町</a:t>
                      </a:r>
                    </a:p>
                  </a:txBody>
                  <a:tcPr/>
                </a:tc>
                <a:tc>
                  <a:txBody>
                    <a:bodyPr/>
                    <a:lstStyle/>
                    <a:p>
                      <a:r>
                        <a:rPr kumimoji="1" lang="ja-JP" altLang="en-US" sz="2200" dirty="0"/>
                        <a:t>交付金合計</a:t>
                      </a:r>
                    </a:p>
                  </a:txBody>
                  <a:tcPr/>
                </a:tc>
                <a:extLst>
                  <a:ext uri="{0D108BD9-81ED-4DB2-BD59-A6C34878D82A}">
                    <a16:rowId xmlns:a16="http://schemas.microsoft.com/office/drawing/2014/main" val="2725880692"/>
                  </a:ext>
                </a:extLst>
              </a:tr>
              <a:tr h="467694">
                <a:tc>
                  <a:txBody>
                    <a:bodyPr/>
                    <a:lstStyle/>
                    <a:p>
                      <a:r>
                        <a:rPr kumimoji="1" lang="en-US" altLang="ja-JP" sz="2400" dirty="0"/>
                        <a:t>1</a:t>
                      </a:r>
                      <a:r>
                        <a:rPr kumimoji="1" lang="ja-JP" altLang="en-US" sz="2400" dirty="0"/>
                        <a:t>年目</a:t>
                      </a:r>
                    </a:p>
                  </a:txBody>
                  <a:tcPr/>
                </a:tc>
                <a:tc>
                  <a:txBody>
                    <a:bodyPr/>
                    <a:lstStyle/>
                    <a:p>
                      <a:r>
                        <a:rPr kumimoji="1" lang="en-US" altLang="ja-JP" sz="2400" dirty="0"/>
                        <a:t>285,000</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en-US" altLang="ja-JP" sz="2400" dirty="0"/>
                        <a:t>285,000</a:t>
                      </a:r>
                    </a:p>
                  </a:txBody>
                  <a:tcPr/>
                </a:tc>
                <a:extLst>
                  <a:ext uri="{0D108BD9-81ED-4DB2-BD59-A6C34878D82A}">
                    <a16:rowId xmlns:a16="http://schemas.microsoft.com/office/drawing/2014/main" val="4190044072"/>
                  </a:ext>
                </a:extLst>
              </a:tr>
              <a:tr h="467694">
                <a:tc>
                  <a:txBody>
                    <a:bodyPr/>
                    <a:lstStyle/>
                    <a:p>
                      <a:r>
                        <a:rPr kumimoji="1" lang="en-US" altLang="ja-JP" sz="2400" dirty="0"/>
                        <a:t>2</a:t>
                      </a:r>
                      <a:r>
                        <a:rPr kumimoji="1" lang="ja-JP" altLang="en-US" sz="2400" dirty="0"/>
                        <a:t>年目</a:t>
                      </a:r>
                    </a:p>
                  </a:txBody>
                  <a:tcPr/>
                </a:tc>
                <a:tc>
                  <a:txBody>
                    <a:bodyPr/>
                    <a:lstStyle/>
                    <a:p>
                      <a:r>
                        <a:rPr kumimoji="1" lang="en-US" altLang="ja-JP" sz="2400" dirty="0"/>
                        <a:t>265,000</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en-US" altLang="ja-JP" sz="2400" dirty="0"/>
                        <a:t>265,000</a:t>
                      </a:r>
                      <a:endParaRPr kumimoji="1" lang="ja-JP" altLang="en-US" sz="2400" dirty="0"/>
                    </a:p>
                  </a:txBody>
                  <a:tcPr/>
                </a:tc>
                <a:extLst>
                  <a:ext uri="{0D108BD9-81ED-4DB2-BD59-A6C34878D82A}">
                    <a16:rowId xmlns:a16="http://schemas.microsoft.com/office/drawing/2014/main" val="778245961"/>
                  </a:ext>
                </a:extLst>
              </a:tr>
              <a:tr h="467694">
                <a:tc>
                  <a:txBody>
                    <a:bodyPr/>
                    <a:lstStyle/>
                    <a:p>
                      <a:r>
                        <a:rPr kumimoji="1" lang="en-US" altLang="ja-JP" sz="2400" dirty="0"/>
                        <a:t>3</a:t>
                      </a:r>
                      <a:r>
                        <a:rPr kumimoji="1" lang="ja-JP" altLang="en-US" sz="2400" dirty="0"/>
                        <a:t>年目</a:t>
                      </a:r>
                    </a:p>
                  </a:txBody>
                  <a:tcPr/>
                </a:tc>
                <a:tc>
                  <a:txBody>
                    <a:bodyPr/>
                    <a:lstStyle/>
                    <a:p>
                      <a:r>
                        <a:rPr kumimoji="1" lang="en-US" altLang="ja-JP" sz="2400" dirty="0"/>
                        <a:t>245,000</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en-US" altLang="ja-JP" sz="2400" dirty="0"/>
                        <a:t>245,000</a:t>
                      </a:r>
                      <a:endParaRPr kumimoji="1" lang="ja-JP" altLang="en-US" sz="2400" dirty="0"/>
                    </a:p>
                  </a:txBody>
                  <a:tcPr/>
                </a:tc>
                <a:extLst>
                  <a:ext uri="{0D108BD9-81ED-4DB2-BD59-A6C34878D82A}">
                    <a16:rowId xmlns:a16="http://schemas.microsoft.com/office/drawing/2014/main" val="533103957"/>
                  </a:ext>
                </a:extLst>
              </a:tr>
            </a:tbl>
          </a:graphicData>
        </a:graphic>
      </p:graphicFrame>
      <p:graphicFrame>
        <p:nvGraphicFramePr>
          <p:cNvPr id="11" name="表 4">
            <a:extLst>
              <a:ext uri="{FF2B5EF4-FFF2-40B4-BE49-F238E27FC236}">
                <a16:creationId xmlns:a16="http://schemas.microsoft.com/office/drawing/2014/main" id="{3094900D-F444-4A66-8791-5AF21B21A667}"/>
              </a:ext>
            </a:extLst>
          </p:cNvPr>
          <p:cNvGraphicFramePr>
            <a:graphicFrameLocks noGrp="1"/>
          </p:cNvGraphicFramePr>
          <p:nvPr>
            <p:extLst>
              <p:ext uri="{D42A27DB-BD31-4B8C-83A1-F6EECF244321}">
                <p14:modId xmlns:p14="http://schemas.microsoft.com/office/powerpoint/2010/main" val="4065374344"/>
              </p:ext>
            </p:extLst>
          </p:nvPr>
        </p:nvGraphicFramePr>
        <p:xfrm>
          <a:off x="763897" y="4226834"/>
          <a:ext cx="8928716" cy="914400"/>
        </p:xfrm>
        <a:graphic>
          <a:graphicData uri="http://schemas.openxmlformats.org/drawingml/2006/table">
            <a:tbl>
              <a:tblPr firstRow="1" bandRow="1">
                <a:tableStyleId>{5C22544A-7EE6-4342-B048-85BDC9FD1C3A}</a:tableStyleId>
              </a:tblPr>
              <a:tblGrid>
                <a:gridCol w="2232179">
                  <a:extLst>
                    <a:ext uri="{9D8B030D-6E8A-4147-A177-3AD203B41FA5}">
                      <a16:colId xmlns:a16="http://schemas.microsoft.com/office/drawing/2014/main" val="3515034252"/>
                    </a:ext>
                  </a:extLst>
                </a:gridCol>
                <a:gridCol w="2232179">
                  <a:extLst>
                    <a:ext uri="{9D8B030D-6E8A-4147-A177-3AD203B41FA5}">
                      <a16:colId xmlns:a16="http://schemas.microsoft.com/office/drawing/2014/main" val="76053308"/>
                    </a:ext>
                  </a:extLst>
                </a:gridCol>
                <a:gridCol w="2232179">
                  <a:extLst>
                    <a:ext uri="{9D8B030D-6E8A-4147-A177-3AD203B41FA5}">
                      <a16:colId xmlns:a16="http://schemas.microsoft.com/office/drawing/2014/main" val="693646731"/>
                    </a:ext>
                  </a:extLst>
                </a:gridCol>
                <a:gridCol w="2232179">
                  <a:extLst>
                    <a:ext uri="{9D8B030D-6E8A-4147-A177-3AD203B41FA5}">
                      <a16:colId xmlns:a16="http://schemas.microsoft.com/office/drawing/2014/main" val="2804641287"/>
                    </a:ext>
                  </a:extLst>
                </a:gridCol>
              </a:tblGrid>
              <a:tr h="403893">
                <a:tc>
                  <a:txBody>
                    <a:bodyPr/>
                    <a:lstStyle/>
                    <a:p>
                      <a:r>
                        <a:rPr kumimoji="1" lang="ja-JP" altLang="en-US" sz="2400" dirty="0"/>
                        <a:t>国</a:t>
                      </a:r>
                    </a:p>
                  </a:txBody>
                  <a:tcPr/>
                </a:tc>
                <a:tc>
                  <a:txBody>
                    <a:bodyPr/>
                    <a:lstStyle/>
                    <a:p>
                      <a:r>
                        <a:rPr kumimoji="1" lang="ja-JP" altLang="en-US" sz="2400" dirty="0"/>
                        <a:t>県</a:t>
                      </a:r>
                    </a:p>
                  </a:txBody>
                  <a:tcPr/>
                </a:tc>
                <a:tc>
                  <a:txBody>
                    <a:bodyPr/>
                    <a:lstStyle/>
                    <a:p>
                      <a:r>
                        <a:rPr kumimoji="1" lang="ja-JP" altLang="en-US" sz="2400" dirty="0"/>
                        <a:t>市町</a:t>
                      </a:r>
                    </a:p>
                  </a:txBody>
                  <a:tcPr/>
                </a:tc>
                <a:tc>
                  <a:txBody>
                    <a:bodyPr/>
                    <a:lstStyle/>
                    <a:p>
                      <a:r>
                        <a:rPr kumimoji="1" lang="ja-JP" altLang="en-US" sz="2400" dirty="0"/>
                        <a:t>交付金合計</a:t>
                      </a:r>
                    </a:p>
                  </a:txBody>
                  <a:tcPr/>
                </a:tc>
                <a:extLst>
                  <a:ext uri="{0D108BD9-81ED-4DB2-BD59-A6C34878D82A}">
                    <a16:rowId xmlns:a16="http://schemas.microsoft.com/office/drawing/2014/main" val="2925783588"/>
                  </a:ext>
                </a:extLst>
              </a:tr>
              <a:tr h="403893">
                <a:tc>
                  <a:txBody>
                    <a:bodyPr/>
                    <a:lstStyle/>
                    <a:p>
                      <a:r>
                        <a:rPr kumimoji="1" lang="en-US" altLang="ja-JP" sz="2400" dirty="0"/>
                        <a:t>800</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en-US" altLang="ja-JP" sz="2400" dirty="0"/>
                        <a:t>800</a:t>
                      </a:r>
                      <a:endParaRPr kumimoji="1" lang="ja-JP" altLang="en-US" sz="2400" dirty="0"/>
                    </a:p>
                  </a:txBody>
                  <a:tcPr/>
                </a:tc>
                <a:extLst>
                  <a:ext uri="{0D108BD9-81ED-4DB2-BD59-A6C34878D82A}">
                    <a16:rowId xmlns:a16="http://schemas.microsoft.com/office/drawing/2014/main" val="1372534329"/>
                  </a:ext>
                </a:extLst>
              </a:tr>
            </a:tbl>
          </a:graphicData>
        </a:graphic>
      </p:graphicFrame>
      <p:sp>
        <p:nvSpPr>
          <p:cNvPr id="12" name="コンテンツ プレースホルダ 2"/>
          <p:cNvSpPr txBox="1">
            <a:spLocks/>
          </p:cNvSpPr>
          <p:nvPr/>
        </p:nvSpPr>
        <p:spPr>
          <a:xfrm>
            <a:off x="295017" y="5297916"/>
            <a:ext cx="11377332" cy="146258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None/>
            </a:pP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関係人口創出・維持タイプ</a:t>
            </a:r>
            <a:r>
              <a:rPr lang="en-US" altLang="ja-JP" sz="3200" b="1"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rPr>
              <a:t>年目）</a:t>
            </a:r>
            <a:endParaRPr lang="en-US" altLang="ja-JP" sz="3200" dirty="0">
              <a:latin typeface="+mj-ea"/>
            </a:endParaRPr>
          </a:p>
          <a:p>
            <a:pPr>
              <a:buNone/>
            </a:pPr>
            <a:endParaRPr lang="en-US" altLang="ja-JP" sz="3200" b="1"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3200" b="1" dirty="0">
              <a:solidFill>
                <a:srgbClr val="FFC000"/>
              </a:solidFill>
              <a:latin typeface="+mj-ea"/>
              <a:ea typeface="+mj-ea"/>
            </a:endParaRPr>
          </a:p>
          <a:p>
            <a:pPr marL="0" indent="0">
              <a:buNone/>
            </a:pPr>
            <a:endParaRPr lang="en-US" altLang="ja-JP" sz="3200" b="1" dirty="0">
              <a:solidFill>
                <a:srgbClr val="FFC000"/>
              </a:solidFill>
              <a:latin typeface="+mj-ea"/>
              <a:ea typeface="+mj-ea"/>
            </a:endParaRPr>
          </a:p>
          <a:p>
            <a:pPr marL="0" indent="0">
              <a:buNone/>
            </a:pPr>
            <a:endParaRPr lang="en-US" altLang="ja-JP" sz="3200" b="1" dirty="0">
              <a:solidFill>
                <a:srgbClr val="FFC000"/>
              </a:solidFill>
              <a:latin typeface="+mj-ea"/>
              <a:ea typeface="+mj-ea"/>
            </a:endParaRPr>
          </a:p>
          <a:p>
            <a:pPr marL="0" indent="0">
              <a:buNone/>
            </a:pPr>
            <a:endParaRPr lang="en-US" altLang="ja-JP" sz="3200" b="1" dirty="0">
              <a:solidFill>
                <a:srgbClr val="FFC000"/>
              </a:solidFill>
              <a:latin typeface="+mj-ea"/>
              <a:ea typeface="+mj-ea"/>
            </a:endParaRPr>
          </a:p>
          <a:p>
            <a:pPr marL="0" indent="0">
              <a:buNone/>
            </a:pPr>
            <a:r>
              <a:rPr lang="en-US" altLang="ja-JP" sz="3200" b="1" dirty="0">
                <a:solidFill>
                  <a:srgbClr val="00B0F0"/>
                </a:solidFill>
                <a:latin typeface="+mj-ea"/>
                <a:ea typeface="+mj-ea"/>
              </a:rPr>
              <a:t> </a:t>
            </a:r>
            <a:r>
              <a:rPr lang="en-US" altLang="ja-JP" sz="3200" b="1" dirty="0">
                <a:solidFill>
                  <a:srgbClr val="FFC000"/>
                </a:solidFill>
                <a:latin typeface="+mj-ea"/>
                <a:ea typeface="+mj-ea"/>
              </a:rPr>
              <a:t> </a:t>
            </a:r>
            <a:r>
              <a:rPr lang="ja-JP" altLang="en-US" sz="3200" dirty="0">
                <a:latin typeface="+mj-ea"/>
                <a:ea typeface="+mj-ea"/>
              </a:rPr>
              <a:t>　</a:t>
            </a:r>
            <a:endParaRPr lang="en-US" altLang="ja-JP" sz="3200" dirty="0">
              <a:latin typeface="+mj-ea"/>
              <a:ea typeface="+mj-ea"/>
            </a:endParaRPr>
          </a:p>
        </p:txBody>
      </p:sp>
      <p:graphicFrame>
        <p:nvGraphicFramePr>
          <p:cNvPr id="13" name="表 5">
            <a:extLst>
              <a:ext uri="{FF2B5EF4-FFF2-40B4-BE49-F238E27FC236}">
                <a16:creationId xmlns:a16="http://schemas.microsoft.com/office/drawing/2014/main" id="{A5293394-F1CE-4D5A-B1F2-DB3A7EDA8CCD}"/>
              </a:ext>
            </a:extLst>
          </p:cNvPr>
          <p:cNvGraphicFramePr>
            <a:graphicFrameLocks noGrp="1"/>
          </p:cNvGraphicFramePr>
          <p:nvPr>
            <p:extLst>
              <p:ext uri="{D42A27DB-BD31-4B8C-83A1-F6EECF244321}">
                <p14:modId xmlns:p14="http://schemas.microsoft.com/office/powerpoint/2010/main" val="703598691"/>
              </p:ext>
            </p:extLst>
          </p:nvPr>
        </p:nvGraphicFramePr>
        <p:xfrm>
          <a:off x="763897" y="5800658"/>
          <a:ext cx="8897523" cy="914400"/>
        </p:xfrm>
        <a:graphic>
          <a:graphicData uri="http://schemas.openxmlformats.org/drawingml/2006/table">
            <a:tbl>
              <a:tblPr firstRow="1" bandRow="1">
                <a:tableStyleId>{5C22544A-7EE6-4342-B048-85BDC9FD1C3A}</a:tableStyleId>
              </a:tblPr>
              <a:tblGrid>
                <a:gridCol w="2224381">
                  <a:extLst>
                    <a:ext uri="{9D8B030D-6E8A-4147-A177-3AD203B41FA5}">
                      <a16:colId xmlns:a16="http://schemas.microsoft.com/office/drawing/2014/main" val="1000410616"/>
                    </a:ext>
                  </a:extLst>
                </a:gridCol>
                <a:gridCol w="2175524">
                  <a:extLst>
                    <a:ext uri="{9D8B030D-6E8A-4147-A177-3AD203B41FA5}">
                      <a16:colId xmlns:a16="http://schemas.microsoft.com/office/drawing/2014/main" val="2455974248"/>
                    </a:ext>
                  </a:extLst>
                </a:gridCol>
                <a:gridCol w="2273237">
                  <a:extLst>
                    <a:ext uri="{9D8B030D-6E8A-4147-A177-3AD203B41FA5}">
                      <a16:colId xmlns:a16="http://schemas.microsoft.com/office/drawing/2014/main" val="574351363"/>
                    </a:ext>
                  </a:extLst>
                </a:gridCol>
                <a:gridCol w="2224381">
                  <a:extLst>
                    <a:ext uri="{9D8B030D-6E8A-4147-A177-3AD203B41FA5}">
                      <a16:colId xmlns:a16="http://schemas.microsoft.com/office/drawing/2014/main" val="1586301994"/>
                    </a:ext>
                  </a:extLst>
                </a:gridCol>
              </a:tblGrid>
              <a:tr h="379691">
                <a:tc>
                  <a:txBody>
                    <a:bodyPr/>
                    <a:lstStyle/>
                    <a:p>
                      <a:r>
                        <a:rPr kumimoji="1" lang="ja-JP" altLang="en-US" sz="2400" dirty="0"/>
                        <a:t>国</a:t>
                      </a:r>
                    </a:p>
                  </a:txBody>
                  <a:tcPr/>
                </a:tc>
                <a:tc>
                  <a:txBody>
                    <a:bodyPr/>
                    <a:lstStyle/>
                    <a:p>
                      <a:r>
                        <a:rPr kumimoji="1" lang="ja-JP" altLang="en-US" sz="2400" dirty="0"/>
                        <a:t>県</a:t>
                      </a:r>
                    </a:p>
                  </a:txBody>
                  <a:tcPr/>
                </a:tc>
                <a:tc>
                  <a:txBody>
                    <a:bodyPr/>
                    <a:lstStyle/>
                    <a:p>
                      <a:r>
                        <a:rPr kumimoji="1" lang="ja-JP" altLang="en-US" sz="2400" dirty="0"/>
                        <a:t>市町</a:t>
                      </a:r>
                    </a:p>
                  </a:txBody>
                  <a:tcPr/>
                </a:tc>
                <a:tc>
                  <a:txBody>
                    <a:bodyPr/>
                    <a:lstStyle/>
                    <a:p>
                      <a:r>
                        <a:rPr kumimoji="1" lang="ja-JP" altLang="en-US" sz="2400" dirty="0"/>
                        <a:t>交付金合計</a:t>
                      </a:r>
                    </a:p>
                  </a:txBody>
                  <a:tcPr/>
                </a:tc>
                <a:extLst>
                  <a:ext uri="{0D108BD9-81ED-4DB2-BD59-A6C34878D82A}">
                    <a16:rowId xmlns:a16="http://schemas.microsoft.com/office/drawing/2014/main" val="1954750907"/>
                  </a:ext>
                </a:extLst>
              </a:tr>
              <a:tr h="379691">
                <a:tc>
                  <a:txBody>
                    <a:bodyPr/>
                    <a:lstStyle/>
                    <a:p>
                      <a:r>
                        <a:rPr kumimoji="1" lang="en-US" altLang="ja-JP" sz="2400" dirty="0"/>
                        <a:t>50,000</a:t>
                      </a:r>
                      <a:endParaRPr kumimoji="1" lang="ja-JP" altLang="en-US" sz="2400" dirty="0"/>
                    </a:p>
                  </a:txBody>
                  <a:tcPr/>
                </a:tc>
                <a:tc>
                  <a:txBody>
                    <a:bodyPr/>
                    <a:lstStyle/>
                    <a:p>
                      <a:endParaRPr kumimoji="1" lang="ja-JP" altLang="en-US" sz="2400" dirty="0"/>
                    </a:p>
                  </a:txBody>
                  <a:tcPr/>
                </a:tc>
                <a:tc>
                  <a:txBody>
                    <a:bodyPr/>
                    <a:lstStyle/>
                    <a:p>
                      <a:endParaRPr kumimoji="1" lang="ja-JP" altLang="en-US" sz="2400" dirty="0"/>
                    </a:p>
                  </a:txBody>
                  <a:tcPr/>
                </a:tc>
                <a:tc>
                  <a:txBody>
                    <a:bodyPr/>
                    <a:lstStyle/>
                    <a:p>
                      <a:r>
                        <a:rPr kumimoji="1" lang="en-US" altLang="ja-JP" sz="2400" dirty="0"/>
                        <a:t>50,000</a:t>
                      </a:r>
                      <a:endParaRPr kumimoji="1" lang="ja-JP" altLang="en-US" sz="2400" dirty="0"/>
                    </a:p>
                  </a:txBody>
                  <a:tcPr/>
                </a:tc>
                <a:extLst>
                  <a:ext uri="{0D108BD9-81ED-4DB2-BD59-A6C34878D82A}">
                    <a16:rowId xmlns:a16="http://schemas.microsoft.com/office/drawing/2014/main" val="134596932"/>
                  </a:ext>
                </a:extLst>
              </a:tr>
            </a:tbl>
          </a:graphicData>
        </a:graphic>
      </p:graphicFrame>
      <p:sp>
        <p:nvSpPr>
          <p:cNvPr id="14" name="正方形/長方形 13"/>
          <p:cNvSpPr/>
          <p:nvPr/>
        </p:nvSpPr>
        <p:spPr>
          <a:xfrm>
            <a:off x="10346556" y="2746257"/>
            <a:ext cx="1325793" cy="707886"/>
          </a:xfrm>
          <a:prstGeom prst="rect">
            <a:avLst/>
          </a:prstGeom>
        </p:spPr>
        <p:txBody>
          <a:bodyPr wrap="square">
            <a:spAutoFit/>
          </a:bodyPr>
          <a:lstStyle/>
          <a:p>
            <a:r>
              <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1ha</a:t>
            </a: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辺り</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単価：円</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10346555" y="4546301"/>
            <a:ext cx="1325793" cy="707886"/>
          </a:xfrm>
          <a:prstGeom prst="rect">
            <a:avLst/>
          </a:prstGeom>
        </p:spPr>
        <p:txBody>
          <a:bodyPr wrap="square">
            <a:spAutoFit/>
          </a:bodyPr>
          <a:lstStyle/>
          <a:p>
            <a:r>
              <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err="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ｍ</a:t>
            </a: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辺り</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単価：円</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0346555" y="6052617"/>
            <a:ext cx="1325793" cy="707886"/>
          </a:xfrm>
          <a:prstGeom prst="rect">
            <a:avLst/>
          </a:prstGeom>
        </p:spPr>
        <p:txBody>
          <a:bodyPr wrap="square">
            <a:spAutoFit/>
          </a:bodyPr>
          <a:lstStyle/>
          <a:p>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年間</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単価：円</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8"/>
          <p:cNvSpPr>
            <a:spLocks noGrp="1"/>
          </p:cNvSpPr>
          <p:nvPr>
            <p:ph type="sldNum" sz="quarter" idx="12"/>
          </p:nvPr>
        </p:nvSpPr>
        <p:spPr/>
        <p:txBody>
          <a:bodyPr/>
          <a:lstStyle/>
          <a:p>
            <a:fld id="{65AFBB23-9FA3-47E0-9E03-1A6EA464B4C8}" type="slidenum">
              <a:rPr lang="ja-JP" altLang="en-US" smtClean="0"/>
              <a:pPr/>
              <a:t>14</a:t>
            </a:fld>
            <a:endParaRPr lang="ja-JP" altLang="en-US"/>
          </a:p>
        </p:txBody>
      </p:sp>
    </p:spTree>
    <p:extLst>
      <p:ext uri="{BB962C8B-B14F-4D97-AF65-F5344CB8AC3E}">
        <p14:creationId xmlns:p14="http://schemas.microsoft.com/office/powerpoint/2010/main" val="188252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07225" y="303780"/>
            <a:ext cx="8591115" cy="584775"/>
          </a:xfrm>
          <a:prstGeom prst="rect">
            <a:avLst/>
          </a:prstGeom>
        </p:spPr>
        <p:txBody>
          <a:bodyPr wrap="square">
            <a:spAutoFit/>
          </a:bodyPr>
          <a:lstStyle/>
          <a:p>
            <a:r>
              <a:rPr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申請の条件</a:t>
            </a:r>
            <a:endParaRPr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コンテンツ プレースホルダ 2"/>
          <p:cNvSpPr>
            <a:spLocks noGrp="1"/>
          </p:cNvSpPr>
          <p:nvPr>
            <p:ph idx="1"/>
          </p:nvPr>
        </p:nvSpPr>
        <p:spPr>
          <a:xfrm>
            <a:off x="753035" y="1325563"/>
            <a:ext cx="10914031" cy="5030787"/>
          </a:xfrm>
        </p:spPr>
        <p:txBody>
          <a:bodyPr>
            <a:noAutofit/>
          </a:bodyPr>
          <a:lstStyle/>
          <a:p>
            <a:r>
              <a:rPr lang="en-US" altLang="ja-JP" sz="3600" dirty="0">
                <a:latin typeface="メイリオ" panose="020B0604030504040204" pitchFamily="50" charset="-128"/>
                <a:ea typeface="メイリオ" panose="020B0604030504040204" pitchFamily="50" charset="-128"/>
              </a:rPr>
              <a:t>3</a:t>
            </a:r>
            <a:r>
              <a:rPr lang="ja-JP" altLang="en-US" sz="3600" dirty="0">
                <a:latin typeface="メイリオ" panose="020B0604030504040204" pitchFamily="50" charset="-128"/>
                <a:ea typeface="メイリオ" panose="020B0604030504040204" pitchFamily="50" charset="-128"/>
              </a:rPr>
              <a:t>人以上で団体を結成（規約ひな形あり）</a:t>
            </a:r>
            <a:endParaRPr lang="en-US" altLang="ja-JP" sz="3600" dirty="0">
              <a:latin typeface="メイリオ" panose="020B0604030504040204" pitchFamily="50" charset="-128"/>
              <a:ea typeface="メイリオ" panose="020B0604030504040204" pitchFamily="50" charset="-128"/>
            </a:endParaRPr>
          </a:p>
          <a:p>
            <a:pPr>
              <a:buNone/>
            </a:pPr>
            <a:endParaRPr lang="en-US" altLang="ja-JP" sz="4000" dirty="0">
              <a:latin typeface="メイリオ" panose="020B0604030504040204" pitchFamily="50" charset="-128"/>
              <a:ea typeface="メイリオ" panose="020B0604030504040204" pitchFamily="50" charset="-128"/>
            </a:endParaRPr>
          </a:p>
          <a:p>
            <a:r>
              <a:rPr lang="ja-JP" altLang="en-US" sz="4000" dirty="0">
                <a:latin typeface="メイリオ" panose="020B0604030504040204" pitchFamily="50" charset="-128"/>
                <a:ea typeface="メイリオ" panose="020B0604030504040204" pitchFamily="50" charset="-128"/>
              </a:rPr>
              <a:t>対象面積が０</a:t>
            </a:r>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１</a:t>
            </a:r>
            <a:r>
              <a:rPr lang="en-US" altLang="ja-JP" sz="4000" dirty="0">
                <a:latin typeface="メイリオ" panose="020B0604030504040204" pitchFamily="50" charset="-128"/>
                <a:ea typeface="メイリオ" panose="020B0604030504040204" pitchFamily="50" charset="-128"/>
              </a:rPr>
              <a:t>ha</a:t>
            </a:r>
            <a:r>
              <a:rPr lang="ja-JP" altLang="en-US" sz="4000" dirty="0">
                <a:latin typeface="メイリオ" panose="020B0604030504040204" pitchFamily="50" charset="-128"/>
                <a:ea typeface="メイリオ" panose="020B0604030504040204" pitchFamily="50" charset="-128"/>
              </a:rPr>
              <a:t>（</a:t>
            </a:r>
            <a:r>
              <a:rPr lang="en-US" altLang="ja-JP" sz="4000" dirty="0">
                <a:latin typeface="メイリオ" panose="020B0604030504040204" pitchFamily="50" charset="-128"/>
                <a:ea typeface="メイリオ" panose="020B0604030504040204" pitchFamily="50" charset="-128"/>
              </a:rPr>
              <a:t>1,000</a:t>
            </a:r>
            <a:r>
              <a:rPr lang="ja-JP" altLang="en-US" sz="4000" dirty="0">
                <a:latin typeface="メイリオ" panose="020B0604030504040204" pitchFamily="50" charset="-128"/>
                <a:ea typeface="メイリオ" panose="020B0604030504040204" pitchFamily="50" charset="-128"/>
              </a:rPr>
              <a:t>㎡）以上</a:t>
            </a:r>
            <a:endParaRPr lang="en-US" altLang="ja-JP" sz="4000" dirty="0">
              <a:latin typeface="メイリオ" panose="020B0604030504040204" pitchFamily="50" charset="-128"/>
              <a:ea typeface="メイリオ" panose="020B0604030504040204" pitchFamily="50" charset="-128"/>
            </a:endParaRPr>
          </a:p>
          <a:p>
            <a:endParaRPr lang="en-US" altLang="ja-JP" sz="4000" dirty="0">
              <a:latin typeface="メイリオ" panose="020B0604030504040204" pitchFamily="50" charset="-128"/>
              <a:ea typeface="メイリオ" panose="020B0604030504040204" pitchFamily="50" charset="-128"/>
            </a:endParaRPr>
          </a:p>
          <a:p>
            <a:r>
              <a:rPr kumimoji="1" lang="ja-JP" altLang="en-US" sz="4000" dirty="0">
                <a:solidFill>
                  <a:srgbClr val="FF0000"/>
                </a:solidFill>
                <a:latin typeface="メイリオ" panose="020B0604030504040204" pitchFamily="50" charset="-128"/>
                <a:ea typeface="メイリオ" panose="020B0604030504040204" pitchFamily="50" charset="-128"/>
              </a:rPr>
              <a:t>森林経営計画の対象外</a:t>
            </a:r>
            <a:endParaRPr kumimoji="1" lang="en-US" altLang="ja-JP" sz="4000" dirty="0">
              <a:solidFill>
                <a:srgbClr val="FF0000"/>
              </a:solidFill>
              <a:latin typeface="メイリオ" panose="020B0604030504040204" pitchFamily="50" charset="-128"/>
              <a:ea typeface="メイリオ" panose="020B0604030504040204" pitchFamily="50" charset="-128"/>
            </a:endParaRPr>
          </a:p>
          <a:p>
            <a:endParaRPr kumimoji="1" lang="en-US" altLang="ja-JP" sz="4000" dirty="0">
              <a:solidFill>
                <a:srgbClr val="FF0000"/>
              </a:solidFill>
              <a:latin typeface="メイリオ" panose="020B0604030504040204" pitchFamily="50" charset="-128"/>
              <a:ea typeface="メイリオ" panose="020B0604030504040204" pitchFamily="50" charset="-128"/>
            </a:endParaRPr>
          </a:p>
          <a:p>
            <a:r>
              <a:rPr lang="en-US" altLang="ja-JP" sz="4000" dirty="0">
                <a:solidFill>
                  <a:srgbClr val="FF0000"/>
                </a:solidFill>
                <a:latin typeface="メイリオ" panose="020B0604030504040204" pitchFamily="50" charset="-128"/>
                <a:ea typeface="メイリオ" panose="020B0604030504040204" pitchFamily="50" charset="-128"/>
              </a:rPr>
              <a:t>3</a:t>
            </a:r>
            <a:r>
              <a:rPr lang="ja-JP" altLang="en-US" sz="4000" dirty="0">
                <a:solidFill>
                  <a:srgbClr val="FF0000"/>
                </a:solidFill>
                <a:latin typeface="メイリオ" panose="020B0604030504040204" pitchFamily="50" charset="-128"/>
                <a:ea typeface="メイリオ" panose="020B0604030504040204" pitchFamily="50" charset="-128"/>
              </a:rPr>
              <a:t>年間の活動ができる</a:t>
            </a:r>
            <a:endParaRPr kumimoji="1" lang="en-US" altLang="ja-JP" sz="4000" dirty="0">
              <a:solidFill>
                <a:srgbClr val="FF0000"/>
              </a:solidFill>
              <a:latin typeface="メイリオ" panose="020B0604030504040204" pitchFamily="50" charset="-128"/>
              <a:ea typeface="メイリオ" panose="020B0604030504040204" pitchFamily="50" charset="-128"/>
            </a:endParaRPr>
          </a:p>
          <a:p>
            <a:endParaRPr kumimoji="1" lang="ja-JP" altLang="en-US" sz="4000" dirty="0">
              <a:latin typeface="メイリオ" panose="020B0604030504040204" pitchFamily="50" charset="-128"/>
              <a:ea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65AFBB23-9FA3-47E0-9E03-1A6EA464B4C8}" type="slidenum">
              <a:rPr lang="ja-JP" altLang="en-US" smtClean="0"/>
              <a:pPr/>
              <a:t>15</a:t>
            </a:fld>
            <a:endParaRPr lang="ja-JP" altLang="en-US"/>
          </a:p>
        </p:txBody>
      </p:sp>
    </p:spTree>
    <p:extLst>
      <p:ext uri="{BB962C8B-B14F-4D97-AF65-F5344CB8AC3E}">
        <p14:creationId xmlns:p14="http://schemas.microsoft.com/office/powerpoint/2010/main" val="324163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755" y="69439"/>
            <a:ext cx="6655242" cy="584775"/>
          </a:xfrm>
          <a:prstGeom prst="rect">
            <a:avLst/>
          </a:prstGeom>
        </p:spPr>
        <p:txBody>
          <a:bodyPr wrap="square">
            <a:spAutoFit/>
          </a:bodyPr>
          <a:lstStyle/>
          <a:p>
            <a:r>
              <a:rPr lang="en-US" altLang="ja-JP" sz="3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申請から実績報告までの流れ</a:t>
            </a:r>
            <a:endParaRPr lang="en-US" altLang="ja-JP" sz="3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886599" y="978049"/>
            <a:ext cx="10859924" cy="26200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67501" y="974047"/>
            <a:ext cx="553998" cy="2620053"/>
          </a:xfrm>
          <a:prstGeom prst="rect">
            <a:avLst/>
          </a:prstGeom>
          <a:noFill/>
          <a:ln>
            <a:solidFill>
              <a:schemeClr val="tx1"/>
            </a:solidFill>
          </a:ln>
        </p:spPr>
        <p:txBody>
          <a:bodyPr vert="eaVert" wrap="square" rtlCol="0">
            <a:spAutoFit/>
          </a:bodyPr>
          <a:lstStyle/>
          <a:p>
            <a:pPr algn="ctr"/>
            <a:r>
              <a:rPr kumimoji="1" lang="ja-JP" altLang="en-US" sz="2400" dirty="0"/>
              <a:t>団　体</a:t>
            </a:r>
          </a:p>
        </p:txBody>
      </p:sp>
      <p:sp>
        <p:nvSpPr>
          <p:cNvPr id="7" name="テキスト ボックス 6"/>
          <p:cNvSpPr txBox="1"/>
          <p:nvPr/>
        </p:nvSpPr>
        <p:spPr>
          <a:xfrm>
            <a:off x="167501" y="4161745"/>
            <a:ext cx="553998" cy="2620053"/>
          </a:xfrm>
          <a:prstGeom prst="rect">
            <a:avLst/>
          </a:prstGeom>
          <a:noFill/>
          <a:ln>
            <a:solidFill>
              <a:schemeClr val="tx1"/>
            </a:solidFill>
          </a:ln>
        </p:spPr>
        <p:txBody>
          <a:bodyPr vert="eaVert" wrap="square" rtlCol="0">
            <a:spAutoFit/>
          </a:bodyPr>
          <a:lstStyle/>
          <a:p>
            <a:pPr algn="ctr"/>
            <a:r>
              <a:rPr kumimoji="1" lang="ja-JP" altLang="en-US" sz="2400" dirty="0"/>
              <a:t>協議会</a:t>
            </a:r>
          </a:p>
        </p:txBody>
      </p:sp>
      <p:sp>
        <p:nvSpPr>
          <p:cNvPr id="9" name="正方形/長方形 8"/>
          <p:cNvSpPr/>
          <p:nvPr/>
        </p:nvSpPr>
        <p:spPr>
          <a:xfrm>
            <a:off x="967991" y="4262510"/>
            <a:ext cx="10857523" cy="262005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69201" y="974046"/>
            <a:ext cx="553998" cy="2620053"/>
          </a:xfrm>
          <a:prstGeom prst="rect">
            <a:avLst/>
          </a:prstGeom>
          <a:noFill/>
          <a:ln>
            <a:solidFill>
              <a:schemeClr val="tx1"/>
            </a:solidFill>
          </a:ln>
        </p:spPr>
        <p:txBody>
          <a:bodyPr vert="eaVert" wrap="square" rtlCol="0">
            <a:spAutoFit/>
          </a:bodyPr>
          <a:lstStyle/>
          <a:p>
            <a:pPr algn="ctr"/>
            <a:r>
              <a:rPr lang="ja-JP" altLang="en-US" sz="2400" dirty="0"/>
              <a:t>採択申請書を提出</a:t>
            </a:r>
            <a:endParaRPr kumimoji="1" lang="ja-JP" altLang="en-US" sz="2400" dirty="0"/>
          </a:p>
        </p:txBody>
      </p:sp>
      <p:sp>
        <p:nvSpPr>
          <p:cNvPr id="11" name="下矢印 10"/>
          <p:cNvSpPr/>
          <p:nvPr/>
        </p:nvSpPr>
        <p:spPr>
          <a:xfrm>
            <a:off x="1137850" y="3501345"/>
            <a:ext cx="416699" cy="660401"/>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56500" y="4161745"/>
            <a:ext cx="553998" cy="2620053"/>
          </a:xfrm>
          <a:prstGeom prst="rect">
            <a:avLst/>
          </a:prstGeom>
          <a:noFill/>
          <a:ln>
            <a:solidFill>
              <a:schemeClr val="tx1"/>
            </a:solidFill>
          </a:ln>
        </p:spPr>
        <p:txBody>
          <a:bodyPr vert="eaVert" wrap="square" rtlCol="0">
            <a:spAutoFit/>
          </a:bodyPr>
          <a:lstStyle/>
          <a:p>
            <a:pPr algn="ctr"/>
            <a:r>
              <a:rPr kumimoji="1" lang="ja-JP" altLang="en-US" sz="2400" dirty="0"/>
              <a:t>書類確認</a:t>
            </a:r>
          </a:p>
        </p:txBody>
      </p:sp>
      <p:sp>
        <p:nvSpPr>
          <p:cNvPr id="13" name="テキスト ボックス 12"/>
          <p:cNvSpPr txBox="1"/>
          <p:nvPr/>
        </p:nvSpPr>
        <p:spPr>
          <a:xfrm>
            <a:off x="1783606" y="4161745"/>
            <a:ext cx="492443" cy="2620053"/>
          </a:xfrm>
          <a:prstGeom prst="rect">
            <a:avLst/>
          </a:prstGeom>
          <a:noFill/>
          <a:ln>
            <a:solidFill>
              <a:schemeClr val="tx1"/>
            </a:solidFill>
          </a:ln>
        </p:spPr>
        <p:txBody>
          <a:bodyPr vert="eaVert" wrap="square" rtlCol="0">
            <a:spAutoFit/>
          </a:bodyPr>
          <a:lstStyle/>
          <a:p>
            <a:pPr algn="ctr"/>
            <a:r>
              <a:rPr lang="ja-JP" altLang="en-US" sz="2000" dirty="0"/>
              <a:t>市町に意見照会</a:t>
            </a:r>
            <a:endParaRPr kumimoji="1" lang="ja-JP" altLang="en-US" sz="2000" dirty="0"/>
          </a:p>
        </p:txBody>
      </p:sp>
      <p:sp>
        <p:nvSpPr>
          <p:cNvPr id="15" name="テキスト ボックス 14"/>
          <p:cNvSpPr txBox="1"/>
          <p:nvPr/>
        </p:nvSpPr>
        <p:spPr>
          <a:xfrm>
            <a:off x="2449162" y="4161744"/>
            <a:ext cx="492443" cy="2620053"/>
          </a:xfrm>
          <a:prstGeom prst="rect">
            <a:avLst/>
          </a:prstGeom>
          <a:noFill/>
          <a:ln>
            <a:solidFill>
              <a:schemeClr val="tx1"/>
            </a:solidFill>
          </a:ln>
        </p:spPr>
        <p:txBody>
          <a:bodyPr vert="eaVert" wrap="square" rtlCol="0">
            <a:spAutoFit/>
          </a:bodyPr>
          <a:lstStyle/>
          <a:p>
            <a:pPr algn="ctr"/>
            <a:r>
              <a:rPr lang="ja-JP" altLang="en-US" sz="2000" dirty="0"/>
              <a:t>審査会</a:t>
            </a:r>
            <a:endParaRPr kumimoji="1" lang="ja-JP" altLang="en-US" sz="2000" dirty="0"/>
          </a:p>
        </p:txBody>
      </p:sp>
      <p:sp>
        <p:nvSpPr>
          <p:cNvPr id="16" name="テキスト ボックス 15"/>
          <p:cNvSpPr txBox="1"/>
          <p:nvPr/>
        </p:nvSpPr>
        <p:spPr>
          <a:xfrm>
            <a:off x="3109156" y="4161744"/>
            <a:ext cx="861774" cy="2620053"/>
          </a:xfrm>
          <a:prstGeom prst="rect">
            <a:avLst/>
          </a:prstGeom>
          <a:noFill/>
          <a:ln>
            <a:solidFill>
              <a:schemeClr val="tx1"/>
            </a:solidFill>
          </a:ln>
        </p:spPr>
        <p:txBody>
          <a:bodyPr vert="eaVert" wrap="square" rtlCol="0">
            <a:spAutoFit/>
          </a:bodyPr>
          <a:lstStyle/>
          <a:p>
            <a:pPr algn="ctr"/>
            <a:r>
              <a:rPr lang="ja-JP" altLang="en-US" sz="2000" dirty="0"/>
              <a:t>（採択通知書送付）</a:t>
            </a:r>
            <a:endParaRPr lang="en-US" altLang="ja-JP" sz="2000" dirty="0"/>
          </a:p>
          <a:p>
            <a:pPr algn="ctr"/>
            <a:r>
              <a:rPr kumimoji="1" lang="ja-JP" altLang="en-US" sz="2400" dirty="0"/>
              <a:t>採　択</a:t>
            </a:r>
          </a:p>
        </p:txBody>
      </p:sp>
      <p:sp>
        <p:nvSpPr>
          <p:cNvPr id="17" name="下矢印 16"/>
          <p:cNvSpPr/>
          <p:nvPr/>
        </p:nvSpPr>
        <p:spPr>
          <a:xfrm rot="10800000">
            <a:off x="3299459" y="3602109"/>
            <a:ext cx="416699" cy="660401"/>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941605" y="986008"/>
            <a:ext cx="6712575" cy="2616101"/>
          </a:xfrm>
          <a:prstGeom prst="rect">
            <a:avLst/>
          </a:prstGeom>
          <a:noFill/>
          <a:ln w="19050">
            <a:solidFill>
              <a:srgbClr val="FF0000"/>
            </a:solidFill>
          </a:ln>
        </p:spPr>
        <p:txBody>
          <a:bodyPr wrap="square" rtlCol="0">
            <a:spAutoFit/>
          </a:bodyPr>
          <a:lstStyle/>
          <a:p>
            <a:pPr algn="ctr"/>
            <a:endParaRPr kumimoji="1" lang="en-US" altLang="ja-JP" dirty="0">
              <a:solidFill>
                <a:srgbClr val="FF0000"/>
              </a:solidFill>
            </a:endParaRPr>
          </a:p>
          <a:p>
            <a:pPr algn="ctr"/>
            <a:endParaRPr lang="en-US" altLang="ja-JP" dirty="0">
              <a:solidFill>
                <a:srgbClr val="FF0000"/>
              </a:solidFill>
            </a:endParaRPr>
          </a:p>
          <a:p>
            <a:pPr algn="ctr"/>
            <a:endParaRPr kumimoji="1" lang="en-US" altLang="ja-JP" dirty="0">
              <a:solidFill>
                <a:srgbClr val="FF0000"/>
              </a:solidFill>
            </a:endParaRPr>
          </a:p>
          <a:p>
            <a:pPr algn="ctr"/>
            <a:endParaRPr lang="en-US" altLang="ja-JP" dirty="0">
              <a:solidFill>
                <a:srgbClr val="FF0000"/>
              </a:solidFill>
            </a:endParaRPr>
          </a:p>
          <a:p>
            <a:pPr algn="ctr"/>
            <a:endParaRPr kumimoji="1" lang="en-US" altLang="ja-JP" dirty="0">
              <a:solidFill>
                <a:srgbClr val="FF0000"/>
              </a:solidFill>
            </a:endParaRPr>
          </a:p>
          <a:p>
            <a:pPr algn="ctr"/>
            <a:endParaRPr kumimoji="1" lang="en-US" altLang="ja-JP" dirty="0">
              <a:solidFill>
                <a:srgbClr val="FF0000"/>
              </a:solidFill>
            </a:endParaRPr>
          </a:p>
          <a:p>
            <a:pPr algn="ctr"/>
            <a:endParaRPr lang="en-US" altLang="ja-JP" dirty="0">
              <a:solidFill>
                <a:srgbClr val="FF0000"/>
              </a:solidFill>
            </a:endParaRPr>
          </a:p>
          <a:p>
            <a:pPr algn="ctr"/>
            <a:endParaRPr kumimoji="1" lang="en-US" altLang="ja-JP" dirty="0">
              <a:solidFill>
                <a:srgbClr val="FF0000"/>
              </a:solidFill>
            </a:endParaRPr>
          </a:p>
          <a:p>
            <a:pPr algn="ctr"/>
            <a:r>
              <a:rPr kumimoji="1" lang="ja-JP" altLang="en-US" b="1" dirty="0">
                <a:solidFill>
                  <a:srgbClr val="FF0000"/>
                </a:solidFill>
              </a:rPr>
              <a:t>　　　　　　　</a:t>
            </a:r>
            <a:r>
              <a:rPr kumimoji="1" lang="ja-JP" altLang="en-US" sz="2000" b="1" dirty="0">
                <a:solidFill>
                  <a:srgbClr val="FF0000"/>
                </a:solidFill>
              </a:rPr>
              <a:t>活動期間（～</a:t>
            </a:r>
            <a:r>
              <a:rPr kumimoji="1" lang="en-US" altLang="ja-JP" sz="2000" b="1" dirty="0">
                <a:solidFill>
                  <a:srgbClr val="FF0000"/>
                </a:solidFill>
              </a:rPr>
              <a:t>2/15</a:t>
            </a:r>
            <a:r>
              <a:rPr kumimoji="1" lang="ja-JP" altLang="en-US" sz="2000" b="1" dirty="0">
                <a:solidFill>
                  <a:srgbClr val="FF0000"/>
                </a:solidFill>
              </a:rPr>
              <a:t>）</a:t>
            </a:r>
          </a:p>
        </p:txBody>
      </p:sp>
      <p:sp>
        <p:nvSpPr>
          <p:cNvPr id="22" name="テキスト ボックス 21"/>
          <p:cNvSpPr txBox="1"/>
          <p:nvPr/>
        </p:nvSpPr>
        <p:spPr>
          <a:xfrm>
            <a:off x="10186876" y="973489"/>
            <a:ext cx="1020472" cy="2590475"/>
          </a:xfrm>
          <a:prstGeom prst="rect">
            <a:avLst/>
          </a:prstGeom>
          <a:noFill/>
          <a:ln>
            <a:solidFill>
              <a:schemeClr val="tx1"/>
            </a:solidFill>
          </a:ln>
        </p:spPr>
        <p:txBody>
          <a:bodyPr vert="eaVert" wrap="square" rtlCol="0">
            <a:spAutoFit/>
          </a:bodyPr>
          <a:lstStyle/>
          <a:p>
            <a:r>
              <a:rPr lang="ja-JP" altLang="en-US" sz="1600" dirty="0"/>
              <a:t>　　</a:t>
            </a:r>
            <a:endParaRPr lang="en-US" altLang="ja-JP" sz="1600" dirty="0"/>
          </a:p>
          <a:p>
            <a:r>
              <a:rPr lang="ja-JP" altLang="en-US" sz="1600" dirty="0"/>
              <a:t>　　</a:t>
            </a:r>
            <a:r>
              <a:rPr lang="ja-JP" altLang="en-US" b="1" dirty="0"/>
              <a:t>・締切　</a:t>
            </a:r>
            <a:r>
              <a:rPr lang="en-US" altLang="ja-JP" b="1" dirty="0"/>
              <a:t>2</a:t>
            </a:r>
            <a:r>
              <a:rPr lang="ja-JP" altLang="en-US" b="1" dirty="0"/>
              <a:t>月末日</a:t>
            </a:r>
            <a:endParaRPr lang="en-US" altLang="ja-JP" b="1" dirty="0"/>
          </a:p>
          <a:p>
            <a:pPr algn="ctr"/>
            <a:r>
              <a:rPr lang="ja-JP" altLang="en-US" sz="2000" dirty="0"/>
              <a:t>実績報告書の提出　　</a:t>
            </a:r>
            <a:endParaRPr lang="en-US" altLang="ja-JP" sz="2000" dirty="0"/>
          </a:p>
        </p:txBody>
      </p:sp>
      <p:sp>
        <p:nvSpPr>
          <p:cNvPr id="23" name="下矢印 22"/>
          <p:cNvSpPr/>
          <p:nvPr/>
        </p:nvSpPr>
        <p:spPr>
          <a:xfrm>
            <a:off x="10440346" y="3549723"/>
            <a:ext cx="599706" cy="660401"/>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0486054" y="4186884"/>
            <a:ext cx="553998" cy="2620053"/>
          </a:xfrm>
          <a:prstGeom prst="rect">
            <a:avLst/>
          </a:prstGeom>
          <a:noFill/>
          <a:ln>
            <a:solidFill>
              <a:schemeClr val="tx1"/>
            </a:solidFill>
          </a:ln>
        </p:spPr>
        <p:txBody>
          <a:bodyPr vert="eaVert" wrap="square" rtlCol="0">
            <a:spAutoFit/>
          </a:bodyPr>
          <a:lstStyle/>
          <a:p>
            <a:pPr algn="ctr"/>
            <a:r>
              <a:rPr lang="ja-JP" altLang="en-US" sz="2400" dirty="0"/>
              <a:t>実績報告書確認</a:t>
            </a:r>
            <a:endParaRPr kumimoji="1" lang="ja-JP" altLang="en-US" sz="2400" dirty="0"/>
          </a:p>
        </p:txBody>
      </p:sp>
      <p:sp>
        <p:nvSpPr>
          <p:cNvPr id="25" name="テキスト ボックス 24"/>
          <p:cNvSpPr txBox="1"/>
          <p:nvPr/>
        </p:nvSpPr>
        <p:spPr>
          <a:xfrm>
            <a:off x="11078165" y="4199896"/>
            <a:ext cx="553998" cy="2620053"/>
          </a:xfrm>
          <a:prstGeom prst="rect">
            <a:avLst/>
          </a:prstGeom>
          <a:noFill/>
          <a:ln>
            <a:solidFill>
              <a:schemeClr val="tx1"/>
            </a:solidFill>
          </a:ln>
        </p:spPr>
        <p:txBody>
          <a:bodyPr vert="eaVert" wrap="square" rtlCol="0">
            <a:spAutoFit/>
          </a:bodyPr>
          <a:lstStyle/>
          <a:p>
            <a:pPr algn="ctr"/>
            <a:r>
              <a:rPr lang="ja-JP" altLang="en-US" sz="2400" dirty="0"/>
              <a:t>現地確認</a:t>
            </a:r>
            <a:endParaRPr kumimoji="1" lang="ja-JP" altLang="en-US" sz="2400" dirty="0"/>
          </a:p>
        </p:txBody>
      </p:sp>
      <p:sp>
        <p:nvSpPr>
          <p:cNvPr id="27" name="テキスト ボックス 26"/>
          <p:cNvSpPr txBox="1"/>
          <p:nvPr/>
        </p:nvSpPr>
        <p:spPr>
          <a:xfrm>
            <a:off x="7601588" y="1367566"/>
            <a:ext cx="1975530" cy="1200329"/>
          </a:xfrm>
          <a:prstGeom prst="rect">
            <a:avLst/>
          </a:prstGeom>
          <a:noFill/>
          <a:ln w="12700">
            <a:solidFill>
              <a:schemeClr val="tx1"/>
            </a:solidFill>
          </a:ln>
        </p:spPr>
        <p:txBody>
          <a:bodyPr wrap="square" rtlCol="0">
            <a:spAutoFit/>
          </a:bodyPr>
          <a:lstStyle/>
          <a:p>
            <a:pPr algn="ctr"/>
            <a:r>
              <a:rPr kumimoji="1" lang="ja-JP" altLang="en-US" b="1" dirty="0"/>
              <a:t>作業終了</a:t>
            </a:r>
            <a:endParaRPr kumimoji="1" lang="en-US" altLang="ja-JP" b="1" dirty="0"/>
          </a:p>
          <a:p>
            <a:r>
              <a:rPr lang="ja-JP" altLang="en-US" dirty="0"/>
              <a:t>・モニタリング</a:t>
            </a:r>
            <a:endParaRPr lang="en-US" altLang="ja-JP" dirty="0"/>
          </a:p>
          <a:p>
            <a:r>
              <a:rPr lang="ja-JP" altLang="en-US" dirty="0"/>
              <a:t>（年次調査）</a:t>
            </a:r>
            <a:endParaRPr lang="en-US" altLang="ja-JP" dirty="0"/>
          </a:p>
          <a:p>
            <a:r>
              <a:rPr lang="ja-JP" altLang="en-US" dirty="0"/>
              <a:t>・実績報告作成</a:t>
            </a:r>
            <a:endParaRPr lang="en-US" altLang="ja-JP" dirty="0"/>
          </a:p>
        </p:txBody>
      </p:sp>
      <p:sp>
        <p:nvSpPr>
          <p:cNvPr id="28" name="テキスト ボックス 27"/>
          <p:cNvSpPr txBox="1"/>
          <p:nvPr/>
        </p:nvSpPr>
        <p:spPr>
          <a:xfrm>
            <a:off x="5534415" y="1367565"/>
            <a:ext cx="1991315" cy="1200329"/>
          </a:xfrm>
          <a:prstGeom prst="rect">
            <a:avLst/>
          </a:prstGeom>
          <a:noFill/>
          <a:ln w="12700">
            <a:solidFill>
              <a:schemeClr val="tx1"/>
            </a:solidFill>
          </a:ln>
        </p:spPr>
        <p:txBody>
          <a:bodyPr wrap="square" rtlCol="0">
            <a:spAutoFit/>
          </a:bodyPr>
          <a:lstStyle/>
          <a:p>
            <a:pPr algn="ctr"/>
            <a:r>
              <a:rPr kumimoji="1" lang="ja-JP" altLang="en-US" b="1" dirty="0"/>
              <a:t>森づくり作業</a:t>
            </a:r>
            <a:endParaRPr kumimoji="1" lang="en-US" altLang="ja-JP" b="1" dirty="0"/>
          </a:p>
          <a:p>
            <a:r>
              <a:rPr lang="ja-JP" altLang="en-US" dirty="0"/>
              <a:t>・整備作業</a:t>
            </a:r>
            <a:endParaRPr lang="en-US" altLang="ja-JP" dirty="0"/>
          </a:p>
          <a:p>
            <a:r>
              <a:rPr kumimoji="1" lang="ja-JP" altLang="en-US" dirty="0"/>
              <a:t>・作業記録</a:t>
            </a:r>
            <a:endParaRPr kumimoji="1" lang="en-US" altLang="ja-JP" dirty="0"/>
          </a:p>
          <a:p>
            <a:r>
              <a:rPr lang="ja-JP" altLang="en-US" dirty="0"/>
              <a:t>・出納管理</a:t>
            </a:r>
            <a:endParaRPr kumimoji="1" lang="ja-JP" altLang="en-US" dirty="0"/>
          </a:p>
        </p:txBody>
      </p:sp>
      <p:sp>
        <p:nvSpPr>
          <p:cNvPr id="29" name="テキスト ボックス 28"/>
          <p:cNvSpPr txBox="1"/>
          <p:nvPr/>
        </p:nvSpPr>
        <p:spPr>
          <a:xfrm>
            <a:off x="3465529" y="1367565"/>
            <a:ext cx="1985135" cy="2031325"/>
          </a:xfrm>
          <a:prstGeom prst="rect">
            <a:avLst/>
          </a:prstGeom>
          <a:noFill/>
          <a:ln w="12700">
            <a:solidFill>
              <a:schemeClr val="tx1"/>
            </a:solidFill>
          </a:ln>
        </p:spPr>
        <p:txBody>
          <a:bodyPr wrap="square" rtlCol="0">
            <a:spAutoFit/>
          </a:bodyPr>
          <a:lstStyle/>
          <a:p>
            <a:pPr algn="ctr"/>
            <a:r>
              <a:rPr kumimoji="1" lang="ja-JP" altLang="en-US" b="1" dirty="0"/>
              <a:t>作業準備</a:t>
            </a:r>
            <a:endParaRPr kumimoji="1" lang="en-US" altLang="ja-JP" b="1" dirty="0"/>
          </a:p>
          <a:p>
            <a:r>
              <a:rPr lang="ja-JP" altLang="en-US" dirty="0"/>
              <a:t>・モニタリング</a:t>
            </a:r>
            <a:endParaRPr lang="en-US" altLang="ja-JP" dirty="0"/>
          </a:p>
          <a:p>
            <a:r>
              <a:rPr lang="ja-JP" altLang="en-US" dirty="0"/>
              <a:t>（初回調査）</a:t>
            </a:r>
            <a:endParaRPr lang="en-US" altLang="ja-JP" dirty="0"/>
          </a:p>
          <a:p>
            <a:r>
              <a:rPr kumimoji="1" lang="ja-JP" altLang="en-US" dirty="0"/>
              <a:t>・資機材の購入</a:t>
            </a:r>
            <a:endParaRPr kumimoji="1" lang="en-US" altLang="ja-JP" dirty="0"/>
          </a:p>
          <a:p>
            <a:r>
              <a:rPr lang="ja-JP" altLang="en-US" dirty="0"/>
              <a:t>・物品購入</a:t>
            </a:r>
            <a:endParaRPr kumimoji="1" lang="en-US" altLang="ja-JP" dirty="0"/>
          </a:p>
          <a:p>
            <a:r>
              <a:rPr lang="ja-JP" altLang="en-US" dirty="0"/>
              <a:t>・保険加入</a:t>
            </a:r>
            <a:endParaRPr lang="en-US" altLang="ja-JP" dirty="0"/>
          </a:p>
          <a:p>
            <a:r>
              <a:rPr kumimoji="1" lang="ja-JP" altLang="en-US" dirty="0"/>
              <a:t>・安全講習</a:t>
            </a:r>
          </a:p>
        </p:txBody>
      </p:sp>
      <p:sp>
        <p:nvSpPr>
          <p:cNvPr id="30" name="テキスト ボックス 29"/>
          <p:cNvSpPr txBox="1"/>
          <p:nvPr/>
        </p:nvSpPr>
        <p:spPr>
          <a:xfrm>
            <a:off x="1450714" y="3602109"/>
            <a:ext cx="1879669" cy="584775"/>
          </a:xfrm>
          <a:prstGeom prst="rect">
            <a:avLst/>
          </a:prstGeom>
          <a:noFill/>
        </p:spPr>
        <p:txBody>
          <a:bodyPr wrap="square" rtlCol="0">
            <a:spAutoFit/>
          </a:bodyPr>
          <a:lstStyle/>
          <a:p>
            <a:pPr algn="ctr"/>
            <a:r>
              <a:rPr kumimoji="1" lang="ja-JP" altLang="en-US" sz="1600" dirty="0"/>
              <a:t>提出期限日から</a:t>
            </a:r>
            <a:endParaRPr kumimoji="1" lang="en-US" altLang="ja-JP" sz="1600" dirty="0"/>
          </a:p>
          <a:p>
            <a:pPr algn="ctr"/>
            <a:r>
              <a:rPr lang="ja-JP" altLang="en-US" sz="1600" b="1" dirty="0"/>
              <a:t>約</a:t>
            </a:r>
            <a:r>
              <a:rPr lang="en-US" altLang="ja-JP" sz="1600" b="1" dirty="0"/>
              <a:t>2</a:t>
            </a:r>
            <a:r>
              <a:rPr lang="ja-JP" altLang="en-US" sz="1600" b="1" dirty="0"/>
              <a:t>ヶ月</a:t>
            </a:r>
            <a:endParaRPr kumimoji="1" lang="ja-JP" altLang="en-US" sz="1600" b="1" dirty="0"/>
          </a:p>
        </p:txBody>
      </p:sp>
      <p:sp>
        <p:nvSpPr>
          <p:cNvPr id="18" name="スライド番号プレースホルダー 17"/>
          <p:cNvSpPr>
            <a:spLocks noGrp="1"/>
          </p:cNvSpPr>
          <p:nvPr>
            <p:ph type="sldNum" sz="quarter" idx="12"/>
          </p:nvPr>
        </p:nvSpPr>
        <p:spPr/>
        <p:txBody>
          <a:bodyPr/>
          <a:lstStyle/>
          <a:p>
            <a:fld id="{65AFBB23-9FA3-47E0-9E03-1A6EA464B4C8}" type="slidenum">
              <a:rPr lang="ja-JP" altLang="en-US" smtClean="0"/>
              <a:pPr/>
              <a:t>16</a:t>
            </a:fld>
            <a:endParaRPr lang="ja-JP" altLang="en-US"/>
          </a:p>
        </p:txBody>
      </p:sp>
      <p:sp>
        <p:nvSpPr>
          <p:cNvPr id="26" name="テキスト ボックス 25"/>
          <p:cNvSpPr txBox="1"/>
          <p:nvPr/>
        </p:nvSpPr>
        <p:spPr>
          <a:xfrm>
            <a:off x="7248731" y="4161743"/>
            <a:ext cx="553998" cy="2620053"/>
          </a:xfrm>
          <a:prstGeom prst="rect">
            <a:avLst/>
          </a:prstGeom>
          <a:noFill/>
          <a:ln>
            <a:solidFill>
              <a:schemeClr val="tx1"/>
            </a:solidFill>
          </a:ln>
        </p:spPr>
        <p:txBody>
          <a:bodyPr vert="eaVert" wrap="square" rtlCol="0">
            <a:spAutoFit/>
          </a:bodyPr>
          <a:lstStyle/>
          <a:p>
            <a:pPr algn="ctr"/>
            <a:r>
              <a:rPr lang="ja-JP" altLang="en-US" sz="2400" dirty="0"/>
              <a:t>現地確認</a:t>
            </a:r>
            <a:endParaRPr kumimoji="1" lang="ja-JP" altLang="en-US" sz="2400" dirty="0"/>
          </a:p>
        </p:txBody>
      </p:sp>
    </p:spTree>
    <p:extLst>
      <p:ext uri="{BB962C8B-B14F-4D97-AF65-F5344CB8AC3E}">
        <p14:creationId xmlns:p14="http://schemas.microsoft.com/office/powerpoint/2010/main" val="13936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7416"/>
            <a:ext cx="12192000"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活動期間：作業準備</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円/楕円 5"/>
          <p:cNvSpPr/>
          <p:nvPr/>
        </p:nvSpPr>
        <p:spPr>
          <a:xfrm>
            <a:off x="434714" y="704098"/>
            <a:ext cx="3816000" cy="27841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820012" y="3807830"/>
            <a:ext cx="3816000" cy="27841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403366" y="2096169"/>
            <a:ext cx="3816000" cy="27841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8093656" y="704098"/>
            <a:ext cx="3816000" cy="27841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8093656" y="3843082"/>
            <a:ext cx="3343701" cy="27841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保険の代理店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641" y="4476292"/>
            <a:ext cx="1622346" cy="155745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1079097" y="888763"/>
            <a:ext cx="2795937" cy="400110"/>
          </a:xfrm>
          <a:prstGeom prst="rect">
            <a:avLst/>
          </a:prstGeom>
          <a:noFill/>
          <a:ln w="19050">
            <a:noFill/>
          </a:ln>
        </p:spPr>
        <p:txBody>
          <a:bodyPr wrap="square" rtlCol="0">
            <a:spAutoFit/>
          </a:bodyPr>
          <a:lstStyle/>
          <a:p>
            <a:r>
              <a:rPr lang="ja-JP" altLang="en-US" sz="2000" b="1" dirty="0"/>
              <a:t>モニタリング（初回調査）</a:t>
            </a:r>
            <a:endParaRPr lang="en-US" altLang="ja-JP" sz="2000" b="1" dirty="0"/>
          </a:p>
        </p:txBody>
      </p:sp>
      <p:sp>
        <p:nvSpPr>
          <p:cNvPr id="13" name="テキスト ボックス 12"/>
          <p:cNvSpPr txBox="1"/>
          <p:nvPr/>
        </p:nvSpPr>
        <p:spPr>
          <a:xfrm>
            <a:off x="8367537" y="845770"/>
            <a:ext cx="2795937" cy="400110"/>
          </a:xfrm>
          <a:prstGeom prst="rect">
            <a:avLst/>
          </a:prstGeom>
          <a:noFill/>
          <a:ln w="19050">
            <a:noFill/>
          </a:ln>
        </p:spPr>
        <p:txBody>
          <a:bodyPr wrap="square" rtlCol="0">
            <a:spAutoFit/>
          </a:bodyPr>
          <a:lstStyle/>
          <a:p>
            <a:pPr algn="ctr"/>
            <a:r>
              <a:rPr lang="ja-JP" altLang="en-US" sz="2000" b="1" dirty="0"/>
              <a:t>資機材の購入</a:t>
            </a:r>
            <a:endParaRPr lang="en-US" altLang="ja-JP" sz="2000" b="1" dirty="0"/>
          </a:p>
        </p:txBody>
      </p:sp>
      <p:sp>
        <p:nvSpPr>
          <p:cNvPr id="14" name="テキスト ボックス 13"/>
          <p:cNvSpPr txBox="1"/>
          <p:nvPr/>
        </p:nvSpPr>
        <p:spPr>
          <a:xfrm>
            <a:off x="1079097" y="3991184"/>
            <a:ext cx="2795937" cy="400110"/>
          </a:xfrm>
          <a:prstGeom prst="rect">
            <a:avLst/>
          </a:prstGeom>
          <a:noFill/>
          <a:ln w="19050">
            <a:noFill/>
          </a:ln>
        </p:spPr>
        <p:txBody>
          <a:bodyPr wrap="square" rtlCol="0">
            <a:spAutoFit/>
          </a:bodyPr>
          <a:lstStyle/>
          <a:p>
            <a:pPr algn="ctr"/>
            <a:r>
              <a:rPr lang="ja-JP" altLang="en-US" sz="2000" b="1" dirty="0"/>
              <a:t>保険の加入</a:t>
            </a:r>
            <a:endParaRPr lang="en-US" altLang="ja-JP" sz="2000" b="1" dirty="0"/>
          </a:p>
        </p:txBody>
      </p:sp>
      <p:sp>
        <p:nvSpPr>
          <p:cNvPr id="15" name="テキスト ボックス 14"/>
          <p:cNvSpPr txBox="1"/>
          <p:nvPr/>
        </p:nvSpPr>
        <p:spPr>
          <a:xfrm>
            <a:off x="4734214" y="2447533"/>
            <a:ext cx="2795937" cy="400110"/>
          </a:xfrm>
          <a:prstGeom prst="rect">
            <a:avLst/>
          </a:prstGeom>
          <a:noFill/>
          <a:ln w="19050">
            <a:noFill/>
          </a:ln>
        </p:spPr>
        <p:txBody>
          <a:bodyPr wrap="square" rtlCol="0">
            <a:spAutoFit/>
          </a:bodyPr>
          <a:lstStyle/>
          <a:p>
            <a:pPr algn="ctr"/>
            <a:r>
              <a:rPr lang="ja-JP" altLang="en-US" sz="2000" b="1" dirty="0"/>
              <a:t>安全講習</a:t>
            </a:r>
            <a:endParaRPr lang="en-US" altLang="ja-JP" sz="2000" b="1" dirty="0"/>
          </a:p>
        </p:txBody>
      </p:sp>
      <p:sp>
        <p:nvSpPr>
          <p:cNvPr id="16" name="テキスト ボックス 15"/>
          <p:cNvSpPr txBox="1"/>
          <p:nvPr/>
        </p:nvSpPr>
        <p:spPr>
          <a:xfrm>
            <a:off x="8367536" y="4040470"/>
            <a:ext cx="2795937" cy="400110"/>
          </a:xfrm>
          <a:prstGeom prst="rect">
            <a:avLst/>
          </a:prstGeom>
          <a:noFill/>
          <a:ln w="19050">
            <a:noFill/>
          </a:ln>
        </p:spPr>
        <p:txBody>
          <a:bodyPr wrap="square" rtlCol="0">
            <a:spAutoFit/>
          </a:bodyPr>
          <a:lstStyle/>
          <a:p>
            <a:pPr algn="ctr"/>
            <a:r>
              <a:rPr lang="ja-JP" altLang="en-US" sz="2000" b="1" dirty="0"/>
              <a:t>物品購入</a:t>
            </a:r>
          </a:p>
        </p:txBody>
      </p:sp>
      <p:pic>
        <p:nvPicPr>
          <p:cNvPr id="1028" name="Picture 4" descr="ヘルメット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2879" y="4155699"/>
            <a:ext cx="827309" cy="919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IcSrLeK51Co/Wp93qNb8iEI/AAAAAAABKnc/A62gcDO35p40CuOAhm8jDszp4gPKZAoFwCLcBGAs/s800/fashion_nagagutsu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1730" y="5646198"/>
            <a:ext cx="1101006" cy="11010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軍手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8625" y="4764638"/>
            <a:ext cx="978848" cy="9176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チェーンソー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163" y="1762195"/>
            <a:ext cx="1792965" cy="154643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森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4338" y="2750390"/>
            <a:ext cx="1366419" cy="122294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チェーンソー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2157" y="3852824"/>
            <a:ext cx="550058" cy="47442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https://1.bp.blogspot.com/-huRLKtKc8F8/XW87JW4r_nI/AAAAAAABUo4/e10N6aOb8ogiH_9wyt2fycVkLTJwLXO3ACLcBGAs/s1600/stand_sagyouin_shinken_woman_helme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7919" y="3346207"/>
            <a:ext cx="474179" cy="85247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2" descr="https://1.bp.blogspot.com/-IVNW5pTllfE/XW87IZvDOgI/AAAAAAABUos/C8vIBccXk_Q0L4sfFaqW7W-s7X3ockvCQCLcBGAs/s1600/stand_sagyouin_shinken_man_helmen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72120" y="3328025"/>
            <a:ext cx="488778" cy="87871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2" descr="https://1.bp.blogspot.com/-IVNW5pTllfE/XW87IZvDOgI/AAAAAAABUos/C8vIBccXk_Q0L4sfFaqW7W-s7X3ockvCQCLcBGAs/s1600/stand_sagyouin_shinken_man_helmen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69125" y="3832278"/>
            <a:ext cx="488778" cy="87871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1.bp.blogspot.com/-wmaG6EBN88w/U3v3JzIeGhI/AAAAAAAAgos/XG1JCVepuig/s800/tree_seichou04.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59647" y="1866965"/>
            <a:ext cx="661317" cy="70679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746088" y="1256749"/>
            <a:ext cx="1687682" cy="1327883"/>
            <a:chOff x="746088" y="1256749"/>
            <a:chExt cx="1687682" cy="1327883"/>
          </a:xfrm>
        </p:grpSpPr>
        <p:pic>
          <p:nvPicPr>
            <p:cNvPr id="1050" name="Picture 26" descr="https://3.bp.blogspot.com/-XR7cu7UFDUE/U3v3KC7SbmI/AAAAAAAAgo8/Qj2X0lGOr04/s800/tree_seichou0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6174" y="1316812"/>
              <a:ext cx="881640" cy="124613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2.bp.blogspot.com/-X9vAR8cLuHs/U3v3MIABAyI/AAAAAAAAgpY/j8-8Ke16tRw/s800/tree_seichou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6088" y="1762195"/>
              <a:ext cx="618990" cy="77580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1.bp.blogspot.com/-ixx0KsdMNSk/U3v3KzSCirI/AAAAAAAAgpE/-NnMHV4syoc/s800/tree_seichou07.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35161" y="1256749"/>
              <a:ext cx="863124" cy="132788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8" descr="https://2.bp.blogspot.com/-X9vAR8cLuHs/U3v3MIABAyI/AAAAAAAAgpY/j8-8Ke16tRw/s800/tree_seichou1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14780" y="1779029"/>
              <a:ext cx="618990" cy="7758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https://1.bp.blogspot.com/-wgq7rsKGgHk/X5Ocd_XeOyI/AAAAAAABb_A/QYte62QLgcw0EwBQybh6iH6rlIw4nsp1gCNcBGAsYHQ/s1029/photo_camera_ma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83522" y="2290779"/>
            <a:ext cx="570528" cy="1251756"/>
          </a:xfrm>
          <a:prstGeom prst="rect">
            <a:avLst/>
          </a:prstGeom>
          <a:noFill/>
          <a:extLst>
            <a:ext uri="{909E8E84-426E-40DD-AFC4-6F175D3DCCD1}">
              <a14:hiddenFill xmlns:a14="http://schemas.microsoft.com/office/drawing/2010/main">
                <a:solidFill>
                  <a:srgbClr val="FFFFFF"/>
                </a:solidFill>
              </a14:hiddenFill>
            </a:ext>
          </a:extLst>
        </p:spPr>
      </p:pic>
      <p:sp>
        <p:nvSpPr>
          <p:cNvPr id="74" name="コンテンツ プレースホルダー 2"/>
          <p:cNvSpPr txBox="1">
            <a:spLocks/>
          </p:cNvSpPr>
          <p:nvPr/>
        </p:nvSpPr>
        <p:spPr>
          <a:xfrm>
            <a:off x="2561746" y="4925381"/>
            <a:ext cx="1841620" cy="926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活動期間が</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対象となります</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コンテンツ プレースホルダー 2"/>
          <p:cNvSpPr txBox="1">
            <a:spLocks/>
          </p:cNvSpPr>
          <p:nvPr/>
        </p:nvSpPr>
        <p:spPr>
          <a:xfrm>
            <a:off x="9228448" y="4502457"/>
            <a:ext cx="2963552" cy="1832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ヘルメット</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、作業手袋</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安全靴、手ノコ、</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鎌、燃料　等</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安全装備・森づくり作業</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に必要なもの</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56" name="Picture 32" descr="知っておきたい！雑草防除ギアの基礎知識【刈払機・草刈機編】 | AGRI JOURNAL"/>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850974" y="1332595"/>
            <a:ext cx="1718540" cy="1417795"/>
          </a:xfrm>
          <a:prstGeom prst="rect">
            <a:avLst/>
          </a:prstGeom>
          <a:noFill/>
          <a:extLst>
            <a:ext uri="{909E8E84-426E-40DD-AFC4-6F175D3DCCD1}">
              <a14:hiddenFill xmlns:a14="http://schemas.microsoft.com/office/drawing/2010/main">
                <a:solidFill>
                  <a:srgbClr val="FFFFFF"/>
                </a:solidFill>
              </a14:hiddenFill>
            </a:ext>
          </a:extLst>
        </p:spPr>
      </p:pic>
      <p:sp>
        <p:nvSpPr>
          <p:cNvPr id="79" name="コンテンツ プレースホルダー 2"/>
          <p:cNvSpPr txBox="1">
            <a:spLocks/>
          </p:cNvSpPr>
          <p:nvPr/>
        </p:nvSpPr>
        <p:spPr>
          <a:xfrm>
            <a:off x="2390827" y="1425318"/>
            <a:ext cx="2167218" cy="1266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活動前の状態を</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把握するために</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調査対象地を調査</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44" name="Picture 20" descr="https://1.bp.blogspot.com/-huRLKtKc8F8/XW87JW4r_nI/AAAAAAABUo4/e10N6aOb8ogiH_9wyt2fycVkLTJwLXO3ACLcBGAs/s1600/stand_sagyouin_shinken_woman_helmet.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92763" y="3872127"/>
            <a:ext cx="478040" cy="859412"/>
          </a:xfrm>
          <a:prstGeom prst="rect">
            <a:avLst/>
          </a:prstGeom>
          <a:noFill/>
          <a:extLst>
            <a:ext uri="{909E8E84-426E-40DD-AFC4-6F175D3DCCD1}">
              <a14:hiddenFill xmlns:a14="http://schemas.microsoft.com/office/drawing/2010/main">
                <a:solidFill>
                  <a:srgbClr val="FFFFFF"/>
                </a:solidFill>
              </a14:hiddenFill>
            </a:ext>
          </a:extLst>
        </p:spPr>
      </p:pic>
      <p:sp>
        <p:nvSpPr>
          <p:cNvPr id="81" name="コンテンツ プレースホルダー 2"/>
          <p:cNvSpPr txBox="1">
            <a:spLocks/>
          </p:cNvSpPr>
          <p:nvPr/>
        </p:nvSpPr>
        <p:spPr>
          <a:xfrm>
            <a:off x="5931225" y="2925661"/>
            <a:ext cx="2554273" cy="1169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安全に作業を</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行うための</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講習を団体で行います</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17"/>
          <p:cNvSpPr>
            <a:spLocks noGrp="1"/>
          </p:cNvSpPr>
          <p:nvPr>
            <p:ph type="sldNum" sz="quarter" idx="12"/>
          </p:nvPr>
        </p:nvSpPr>
        <p:spPr/>
        <p:txBody>
          <a:bodyPr/>
          <a:lstStyle/>
          <a:p>
            <a:fld id="{65AFBB23-9FA3-47E0-9E03-1A6EA464B4C8}" type="slidenum">
              <a:rPr lang="ja-JP" altLang="en-US" smtClean="0"/>
              <a:pPr/>
              <a:t>17</a:t>
            </a:fld>
            <a:endParaRPr lang="ja-JP" altLang="en-US"/>
          </a:p>
        </p:txBody>
      </p:sp>
    </p:spTree>
    <p:extLst>
      <p:ext uri="{BB962C8B-B14F-4D97-AF65-F5344CB8AC3E}">
        <p14:creationId xmlns:p14="http://schemas.microsoft.com/office/powerpoint/2010/main" val="116299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7416"/>
            <a:ext cx="12192000"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活動期間：森づくり作業</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楕円 6"/>
          <p:cNvSpPr/>
          <p:nvPr/>
        </p:nvSpPr>
        <p:spPr>
          <a:xfrm>
            <a:off x="47176" y="883055"/>
            <a:ext cx="3985148" cy="354035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217346" y="744149"/>
            <a:ext cx="3943390" cy="354035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8367538" y="663919"/>
            <a:ext cx="3824462" cy="377727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41781" y="1091877"/>
            <a:ext cx="2795937" cy="400110"/>
          </a:xfrm>
          <a:prstGeom prst="rect">
            <a:avLst/>
          </a:prstGeom>
          <a:noFill/>
          <a:ln w="19050">
            <a:noFill/>
          </a:ln>
        </p:spPr>
        <p:txBody>
          <a:bodyPr wrap="square" rtlCol="0">
            <a:spAutoFit/>
          </a:bodyPr>
          <a:lstStyle/>
          <a:p>
            <a:pPr algn="ctr"/>
            <a:r>
              <a:rPr lang="ja-JP" altLang="en-US" sz="2000" b="1" dirty="0"/>
              <a:t>整備作業</a:t>
            </a:r>
            <a:endParaRPr lang="en-US" altLang="ja-JP" sz="2000" b="1" dirty="0"/>
          </a:p>
        </p:txBody>
      </p:sp>
      <p:sp>
        <p:nvSpPr>
          <p:cNvPr id="47" name="テキスト ボックス 46"/>
          <p:cNvSpPr txBox="1"/>
          <p:nvPr/>
        </p:nvSpPr>
        <p:spPr>
          <a:xfrm>
            <a:off x="4791072" y="1091877"/>
            <a:ext cx="2795937" cy="400110"/>
          </a:xfrm>
          <a:prstGeom prst="rect">
            <a:avLst/>
          </a:prstGeom>
          <a:noFill/>
          <a:ln w="19050">
            <a:noFill/>
          </a:ln>
        </p:spPr>
        <p:txBody>
          <a:bodyPr wrap="square" rtlCol="0">
            <a:spAutoFit/>
          </a:bodyPr>
          <a:lstStyle/>
          <a:p>
            <a:pPr algn="ctr"/>
            <a:r>
              <a:rPr lang="ja-JP" altLang="en-US" sz="2000" b="1" dirty="0"/>
              <a:t>作業記録</a:t>
            </a:r>
            <a:endParaRPr lang="en-US" altLang="ja-JP" sz="2000" b="1" dirty="0"/>
          </a:p>
        </p:txBody>
      </p:sp>
      <p:sp>
        <p:nvSpPr>
          <p:cNvPr id="48" name="テキスト ボックス 47"/>
          <p:cNvSpPr txBox="1"/>
          <p:nvPr/>
        </p:nvSpPr>
        <p:spPr>
          <a:xfrm>
            <a:off x="8860021" y="977758"/>
            <a:ext cx="2795937" cy="400110"/>
          </a:xfrm>
          <a:prstGeom prst="rect">
            <a:avLst/>
          </a:prstGeom>
          <a:noFill/>
          <a:ln w="19050">
            <a:noFill/>
          </a:ln>
        </p:spPr>
        <p:txBody>
          <a:bodyPr wrap="square" rtlCol="0">
            <a:spAutoFit/>
          </a:bodyPr>
          <a:lstStyle/>
          <a:p>
            <a:pPr algn="ctr"/>
            <a:r>
              <a:rPr lang="ja-JP" altLang="en-US" sz="2000" b="1" dirty="0"/>
              <a:t>出納管理</a:t>
            </a:r>
            <a:endParaRPr lang="en-US" altLang="ja-JP" sz="2000" b="1" dirty="0"/>
          </a:p>
        </p:txBody>
      </p:sp>
      <p:pic>
        <p:nvPicPr>
          <p:cNvPr id="2050" name="Picture 2" descr="チェーンソーを使う人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41" y="1873759"/>
            <a:ext cx="1480548" cy="171657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ヘルメットをかぶって芝刈りをする人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97" y="2002667"/>
            <a:ext cx="1781782" cy="2179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一眼レフカメラ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2510" y="805145"/>
            <a:ext cx="1449932" cy="1145446"/>
          </a:xfrm>
          <a:prstGeom prst="rect">
            <a:avLst/>
          </a:prstGeom>
          <a:noFill/>
          <a:extLst>
            <a:ext uri="{909E8E84-426E-40DD-AFC4-6F175D3DCCD1}">
              <a14:hiddenFill xmlns:a14="http://schemas.microsoft.com/office/drawing/2010/main">
                <a:solidFill>
                  <a:srgbClr val="FFFFFF"/>
                </a:solidFill>
              </a14:hiddenFill>
            </a:ext>
          </a:extLst>
        </p:spPr>
      </p:pic>
      <p:sp>
        <p:nvSpPr>
          <p:cNvPr id="53" name="コンテンツ プレースホルダー 2"/>
          <p:cNvSpPr txBox="1">
            <a:spLocks/>
          </p:cNvSpPr>
          <p:nvPr/>
        </p:nvSpPr>
        <p:spPr>
          <a:xfrm>
            <a:off x="4510782" y="2032780"/>
            <a:ext cx="3802590" cy="24810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活動日に</a:t>
            </a:r>
            <a:r>
              <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枚（集合写真）</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が必須です。</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また、採択決定日</a:t>
            </a: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活動終了までの間に</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spcBef>
                <a:spcPts val="0"/>
              </a:spcBef>
              <a:buNone/>
            </a:pP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活動場所毎に写真全</a:t>
            </a:r>
            <a:r>
              <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枚（作業前・作業中・作業後）</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が必要です</a:t>
            </a:r>
            <a:r>
              <a:rPr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4" name="Picture 6" descr="https://2.bp.blogspot.com/-cQCfS6swXfg/WerK979UZMI/AAAAAAABHr8/6WJhNC6gYkQ5sS5PMJLFESmhUCwS-CYswCLcBGAs/s800/money_kakeibo_hap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7359" y="1633075"/>
            <a:ext cx="1793670" cy="19443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領収明細書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8600" y="1555876"/>
            <a:ext cx="1044499" cy="10658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領収書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91029" y="2680585"/>
            <a:ext cx="1354379" cy="1137679"/>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8" cstate="print">
            <a:extLst>
              <a:ext uri="{28A0092B-C50C-407E-A947-70E740481C1C}">
                <a14:useLocalDpi xmlns:a14="http://schemas.microsoft.com/office/drawing/2010/main" val="0"/>
              </a:ext>
            </a:extLst>
          </a:blip>
          <a:srcRect l="20216" t="28699" r="21079" b="15487"/>
          <a:stretch/>
        </p:blipFill>
        <p:spPr>
          <a:xfrm>
            <a:off x="8449593" y="4870725"/>
            <a:ext cx="2489201" cy="1774975"/>
          </a:xfrm>
          <a:prstGeom prst="rect">
            <a:avLst/>
          </a:prstGeom>
        </p:spPr>
      </p:pic>
      <p:pic>
        <p:nvPicPr>
          <p:cNvPr id="16" name="図 1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1009" y="4934092"/>
            <a:ext cx="2286000" cy="1714500"/>
          </a:xfrm>
          <a:prstGeom prst="rect">
            <a:avLst/>
          </a:prstGeom>
          <a:noFill/>
          <a:ln>
            <a:noFill/>
          </a:ln>
        </p:spPr>
      </p:pic>
      <p:sp>
        <p:nvSpPr>
          <p:cNvPr id="23" name="コンテンツ プレースホルダー 2"/>
          <p:cNvSpPr txBox="1">
            <a:spLocks/>
          </p:cNvSpPr>
          <p:nvPr/>
        </p:nvSpPr>
        <p:spPr>
          <a:xfrm>
            <a:off x="8606808" y="3808039"/>
            <a:ext cx="3229726" cy="722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領収書の宛名は団体名</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Font typeface="Arial" panose="020B0604020202020204" pitchFamily="34" charset="0"/>
              <a:buNone/>
            </a:pP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コンテンツ プレースホルダー 2"/>
          <p:cNvSpPr txBox="1">
            <a:spLocks/>
          </p:cNvSpPr>
          <p:nvPr/>
        </p:nvSpPr>
        <p:spPr>
          <a:xfrm>
            <a:off x="380243" y="5414116"/>
            <a:ext cx="4483047" cy="1107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作業の際はどんな活動でも</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Font typeface="Arial" panose="020B0604020202020204" pitchFamily="34" charset="0"/>
              <a:buNone/>
            </a:pPr>
            <a:r>
              <a:rPr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安全装備</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をしてください。</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65AFBB23-9FA3-47E0-9E03-1A6EA464B4C8}" type="slidenum">
              <a:rPr lang="ja-JP" altLang="en-US" smtClean="0"/>
              <a:pPr/>
              <a:t>18</a:t>
            </a:fld>
            <a:endParaRPr lang="ja-JP" altLang="en-US"/>
          </a:p>
        </p:txBody>
      </p:sp>
    </p:spTree>
    <p:extLst>
      <p:ext uri="{BB962C8B-B14F-4D97-AF65-F5344CB8AC3E}">
        <p14:creationId xmlns:p14="http://schemas.microsoft.com/office/powerpoint/2010/main" val="83276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7416"/>
            <a:ext cx="12192000"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活動期間：作業終了</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楕円 6"/>
          <p:cNvSpPr/>
          <p:nvPr/>
        </p:nvSpPr>
        <p:spPr>
          <a:xfrm>
            <a:off x="543636" y="802192"/>
            <a:ext cx="5076969" cy="333545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684153" y="1150164"/>
            <a:ext cx="2795937" cy="400110"/>
          </a:xfrm>
          <a:prstGeom prst="rect">
            <a:avLst/>
          </a:prstGeom>
          <a:noFill/>
          <a:ln w="19050">
            <a:noFill/>
          </a:ln>
        </p:spPr>
        <p:txBody>
          <a:bodyPr wrap="square" rtlCol="0">
            <a:spAutoFit/>
          </a:bodyPr>
          <a:lstStyle/>
          <a:p>
            <a:pPr algn="ctr"/>
            <a:r>
              <a:rPr lang="ja-JP" altLang="en-US" sz="2000" b="1" dirty="0"/>
              <a:t>モニタリング（年次調査）</a:t>
            </a:r>
            <a:endParaRPr lang="en-US" altLang="ja-JP" sz="2000" b="1" dirty="0"/>
          </a:p>
        </p:txBody>
      </p:sp>
      <p:sp>
        <p:nvSpPr>
          <p:cNvPr id="16" name="円/楕円 15"/>
          <p:cNvSpPr/>
          <p:nvPr/>
        </p:nvSpPr>
        <p:spPr>
          <a:xfrm>
            <a:off x="6355332" y="802190"/>
            <a:ext cx="5076969" cy="333545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495847" y="1062765"/>
            <a:ext cx="2795937" cy="400110"/>
          </a:xfrm>
          <a:prstGeom prst="rect">
            <a:avLst/>
          </a:prstGeom>
          <a:noFill/>
          <a:ln w="19050">
            <a:noFill/>
          </a:ln>
        </p:spPr>
        <p:txBody>
          <a:bodyPr wrap="square" rtlCol="0">
            <a:spAutoFit/>
          </a:bodyPr>
          <a:lstStyle/>
          <a:p>
            <a:pPr algn="ctr"/>
            <a:r>
              <a:rPr lang="ja-JP" altLang="en-US" sz="2000" b="1" dirty="0"/>
              <a:t>実績報告書作成</a:t>
            </a:r>
            <a:endParaRPr lang="en-US" altLang="ja-JP" sz="2000" b="1" dirty="0"/>
          </a:p>
        </p:txBody>
      </p:sp>
      <p:grpSp>
        <p:nvGrpSpPr>
          <p:cNvPr id="19" name="グループ化 18"/>
          <p:cNvGrpSpPr/>
          <p:nvPr/>
        </p:nvGrpSpPr>
        <p:grpSpPr>
          <a:xfrm>
            <a:off x="1045509" y="1550274"/>
            <a:ext cx="1860634" cy="1496639"/>
            <a:chOff x="746088" y="1256749"/>
            <a:chExt cx="1687682" cy="1327883"/>
          </a:xfrm>
        </p:grpSpPr>
        <p:pic>
          <p:nvPicPr>
            <p:cNvPr id="20" name="Picture 26" descr="https://3.bp.blogspot.com/-XR7cu7UFDUE/U3v3KC7SbmI/AAAAAAAAgo8/Qj2X0lGOr04/s800/tree_seichou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174" y="1316812"/>
              <a:ext cx="881640" cy="12461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8" descr="https://2.bp.blogspot.com/-X9vAR8cLuHs/U3v3MIABAyI/AAAAAAAAgpY/j8-8Ke16tRw/s800/tree_seichou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88" y="1762195"/>
              <a:ext cx="618990" cy="7758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0" descr="https://1.bp.blogspot.com/-ixx0KsdMNSk/U3v3KzSCirI/AAAAAAAAgpE/-NnMHV4syoc/s800/tree_seichou0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161" y="1256749"/>
              <a:ext cx="863124" cy="132788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descr="https://2.bp.blogspot.com/-X9vAR8cLuHs/U3v3MIABAyI/AAAAAAAAgpY/j8-8Ke16tRw/s800/tree_seichou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780" y="1779029"/>
              <a:ext cx="618990" cy="775801"/>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14" descr="https://1.bp.blogspot.com/-wgq7rsKGgHk/X5Ocd_XeOyI/AAAAAAABb_A/QYte62QLgcw0EwBQybh6iH6rlIw4nsp1gCNcBGAsYHQ/s1029/photo_camera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987" y="2418339"/>
            <a:ext cx="570528" cy="1251756"/>
          </a:xfrm>
          <a:prstGeom prst="rect">
            <a:avLst/>
          </a:prstGeom>
          <a:noFill/>
          <a:extLst>
            <a:ext uri="{909E8E84-426E-40DD-AFC4-6F175D3DCCD1}">
              <a14:hiddenFill xmlns:a14="http://schemas.microsoft.com/office/drawing/2010/main">
                <a:solidFill>
                  <a:srgbClr val="FFFFFF"/>
                </a:solidFill>
              </a14:hiddenFill>
            </a:ext>
          </a:extLst>
        </p:spPr>
      </p:pic>
      <p:sp>
        <p:nvSpPr>
          <p:cNvPr id="25" name="コンテンツ プレースホルダー 2"/>
          <p:cNvSpPr txBox="1">
            <a:spLocks/>
          </p:cNvSpPr>
          <p:nvPr/>
        </p:nvSpPr>
        <p:spPr>
          <a:xfrm>
            <a:off x="3173659" y="2005219"/>
            <a:ext cx="2663010" cy="1880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活動後に</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対象地の初回調査との</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比較必要</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コンテンツ プレースホルダー 2"/>
          <p:cNvSpPr txBox="1">
            <a:spLocks/>
          </p:cNvSpPr>
          <p:nvPr/>
        </p:nvSpPr>
        <p:spPr>
          <a:xfrm>
            <a:off x="8868877" y="2190645"/>
            <a:ext cx="2460682" cy="1266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6" name="Picture 4" descr="https://1.bp.blogspot.com/-pl7cgrsVeiA/VHxqZVpW-HI/AAAAAAAApXM/fllyKNyfygU/s800/zei_shinkoku.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3712" y="1249935"/>
            <a:ext cx="2272257" cy="2401328"/>
          </a:xfrm>
          <a:prstGeom prst="rect">
            <a:avLst/>
          </a:prstGeom>
          <a:noFill/>
          <a:extLst>
            <a:ext uri="{909E8E84-426E-40DD-AFC4-6F175D3DCCD1}">
              <a14:hiddenFill xmlns:a14="http://schemas.microsoft.com/office/drawing/2010/main">
                <a:solidFill>
                  <a:srgbClr val="FFFFFF"/>
                </a:solidFill>
              </a14:hiddenFill>
            </a:ext>
          </a:extLst>
        </p:spPr>
      </p:pic>
      <p:sp>
        <p:nvSpPr>
          <p:cNvPr id="29" name="コンテンツ プレースホルダー 2"/>
          <p:cNvSpPr txBox="1">
            <a:spLocks/>
          </p:cNvSpPr>
          <p:nvPr/>
        </p:nvSpPr>
        <p:spPr>
          <a:xfrm>
            <a:off x="8250628" y="1650045"/>
            <a:ext cx="3272086" cy="1880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活動終了　</a:t>
            </a: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月末日までに協議会に提出</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515" y="4306444"/>
            <a:ext cx="2284986" cy="2498690"/>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3847" y="4306444"/>
            <a:ext cx="2338132" cy="2498690"/>
          </a:xfrm>
          <a:prstGeom prst="rect">
            <a:avLst/>
          </a:prstGeom>
        </p:spPr>
      </p:pic>
      <p:sp>
        <p:nvSpPr>
          <p:cNvPr id="28" name="右矢印 27"/>
          <p:cNvSpPr/>
          <p:nvPr/>
        </p:nvSpPr>
        <p:spPr>
          <a:xfrm>
            <a:off x="2894175" y="5217122"/>
            <a:ext cx="790039" cy="6773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コンテンツ プレースホルダー 2"/>
          <p:cNvSpPr txBox="1">
            <a:spLocks/>
          </p:cNvSpPr>
          <p:nvPr/>
        </p:nvSpPr>
        <p:spPr>
          <a:xfrm>
            <a:off x="474515" y="4024551"/>
            <a:ext cx="2282259" cy="2818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初回調査</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コンテンツ プレースホルダー 2"/>
          <p:cNvSpPr txBox="1">
            <a:spLocks/>
          </p:cNvSpPr>
          <p:nvPr/>
        </p:nvSpPr>
        <p:spPr>
          <a:xfrm>
            <a:off x="3794166" y="4024783"/>
            <a:ext cx="2337813" cy="281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年次調査</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コンテンツ プレースホルダー 2"/>
          <p:cNvSpPr txBox="1">
            <a:spLocks/>
          </p:cNvSpPr>
          <p:nvPr/>
        </p:nvSpPr>
        <p:spPr>
          <a:xfrm>
            <a:off x="6304945" y="4278234"/>
            <a:ext cx="2730063" cy="2176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提出書類　</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実施状況報告書確認表</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実施状況報告書</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活動記録兼</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作業写真整理帳</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作業写真整理帳</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金銭出納簿</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コンテンツ プレースホルダー 2"/>
          <p:cNvSpPr txBox="1">
            <a:spLocks/>
          </p:cNvSpPr>
          <p:nvPr/>
        </p:nvSpPr>
        <p:spPr>
          <a:xfrm>
            <a:off x="9035008" y="4693826"/>
            <a:ext cx="3092609" cy="18122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モニタリング結果報告書</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実施状況整理票</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効果チェックシート</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交付金交付申請書</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関係人口参加名簿）</a:t>
            </a:r>
            <a:endPar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fld id="{65AFBB23-9FA3-47E0-9E03-1A6EA464B4C8}" type="slidenum">
              <a:rPr lang="ja-JP" altLang="en-US" smtClean="0"/>
              <a:pPr/>
              <a:t>19</a:t>
            </a:fld>
            <a:endParaRPr lang="ja-JP" altLang="en-US"/>
          </a:p>
        </p:txBody>
      </p:sp>
    </p:spTree>
    <p:extLst>
      <p:ext uri="{BB962C8B-B14F-4D97-AF65-F5344CB8AC3E}">
        <p14:creationId xmlns:p14="http://schemas.microsoft.com/office/powerpoint/2010/main" val="313818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5AFBB23-9FA3-47E0-9E03-1A6EA464B4C8}" type="slidenum">
              <a:rPr kumimoji="1" lang="ja-JP" altLang="en-US" smtClean="0"/>
              <a:t>2</a:t>
            </a:fld>
            <a:endParaRPr kumimoji="1" lang="ja-JP" altLang="en-US"/>
          </a:p>
        </p:txBody>
      </p:sp>
      <p:sp>
        <p:nvSpPr>
          <p:cNvPr id="5" name="コンテンツ プレースホルダー 2"/>
          <p:cNvSpPr>
            <a:spLocks noGrp="1"/>
          </p:cNvSpPr>
          <p:nvPr>
            <p:ph type="ctrTitle"/>
          </p:nvPr>
        </p:nvSpPr>
        <p:spPr>
          <a:xfrm>
            <a:off x="1152939" y="341905"/>
            <a:ext cx="10368500" cy="5980774"/>
          </a:xfrm>
        </p:spPr>
        <p:txBody>
          <a:bodyPr>
            <a:noAutofit/>
          </a:bodyPr>
          <a:lstStyle/>
          <a:p>
            <a:pPr marL="0" indent="0" algn="l">
              <a:buNone/>
            </a:pP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ー目 次ー</a:t>
            </a:r>
            <a:r>
              <a:rPr lang="en-US" altLang="ja-JP" sz="4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40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3600" b="1" u="sng"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600" b="1" u="sng" dirty="0">
                <a:latin typeface="メイリオ" panose="020B0604030504040204" pitchFamily="50" charset="-128"/>
                <a:ea typeface="メイリオ" panose="020B0604030504040204" pitchFamily="50" charset="-128"/>
                <a:cs typeface="メイリオ" panose="020B0604030504040204" pitchFamily="50" charset="-128"/>
              </a:rPr>
              <a:t>　事業概要　</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P</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None/>
            </a:pPr>
            <a:r>
              <a:rPr lang="en-US" altLang="ja-JP" sz="3600" b="1" u="sng"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600" b="1" u="sng" dirty="0">
                <a:latin typeface="メイリオ" panose="020B0604030504040204" pitchFamily="50" charset="-128"/>
                <a:ea typeface="メイリオ" panose="020B0604030504040204" pitchFamily="50" charset="-128"/>
                <a:cs typeface="メイリオ" panose="020B0604030504040204" pitchFamily="50" charset="-128"/>
              </a:rPr>
              <a:t>　申請から実績報告までの流れ</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P16</a:t>
            </a:r>
            <a:b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None/>
            </a:pPr>
            <a:r>
              <a:rPr lang="en-US" altLang="ja-JP" sz="3600" b="1" u="sng"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600" b="1" u="sng"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u="sng"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600" b="1" u="sng" dirty="0">
                <a:latin typeface="メイリオ" panose="020B0604030504040204" pitchFamily="50" charset="-128"/>
                <a:ea typeface="メイリオ" panose="020B0604030504040204" pitchFamily="50" charset="-128"/>
                <a:cs typeface="メイリオ" panose="020B0604030504040204" pitchFamily="50" charset="-128"/>
              </a:rPr>
              <a:t>年間の活動について（注意点）</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P20</a:t>
            </a:r>
            <a:b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None/>
            </a:pPr>
            <a:r>
              <a:rPr lang="en-US" altLang="ja-JP" sz="3600" b="1" u="sng"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600" b="1" u="sng" dirty="0">
                <a:latin typeface="メイリオ" panose="020B0604030504040204" pitchFamily="50" charset="-128"/>
                <a:ea typeface="メイリオ" panose="020B0604030504040204" pitchFamily="50" charset="-128"/>
                <a:cs typeface="メイリオ" panose="020B0604030504040204" pitchFamily="50" charset="-128"/>
              </a:rPr>
              <a:t>　申請書類の様式説明と注意点</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P21</a:t>
            </a:r>
            <a:b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None/>
            </a:pPr>
            <a:r>
              <a:rPr lang="en-US" altLang="ja-JP" sz="3600" b="1" u="sng"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600" b="1" u="sng" dirty="0">
                <a:latin typeface="メイリオ" panose="020B0604030504040204" pitchFamily="50" charset="-128"/>
                <a:ea typeface="メイリオ" panose="020B0604030504040204" pitchFamily="50" charset="-128"/>
                <a:cs typeface="メイリオ" panose="020B0604030504040204" pitchFamily="50" charset="-128"/>
              </a:rPr>
              <a:t>　実績書類の様式説明と注意点</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P33</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7760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0085ED2A-B9D6-4C94-87BB-D79F8C0507EF}"/>
              </a:ext>
            </a:extLst>
          </p:cNvPr>
          <p:cNvSpPr txBox="1"/>
          <p:nvPr/>
        </p:nvSpPr>
        <p:spPr>
          <a:xfrm>
            <a:off x="-104" y="183864"/>
            <a:ext cx="12192103" cy="830997"/>
          </a:xfrm>
          <a:prstGeom prst="rect">
            <a:avLst/>
          </a:prstGeom>
          <a:noFill/>
        </p:spPr>
        <p:txBody>
          <a:bodyPr wrap="square" rtlCol="0">
            <a:spAutoFit/>
          </a:bodyPr>
          <a:lstStyle/>
          <a:p>
            <a:r>
              <a:rPr lang="ja-JP" altLang="en-US" sz="4800" b="1" u="sng" dirty="0">
                <a:latin typeface="メイリオ" panose="020B0604030504040204" pitchFamily="50" charset="-128"/>
                <a:ea typeface="メイリオ" panose="020B0604030504040204" pitchFamily="50" charset="-128"/>
              </a:rPr>
              <a:t> </a:t>
            </a:r>
            <a:r>
              <a:rPr lang="en-US" altLang="ja-JP" sz="3200" b="1" u="sng" dirty="0">
                <a:latin typeface="メイリオ" panose="020B0604030504040204" pitchFamily="50" charset="-128"/>
                <a:ea typeface="メイリオ" panose="020B0604030504040204" pitchFamily="50" charset="-128"/>
              </a:rPr>
              <a:t>3.</a:t>
            </a:r>
            <a:r>
              <a:rPr lang="ja-JP" altLang="en-US" sz="3200" b="1" u="sng" dirty="0">
                <a:latin typeface="メイリオ" panose="020B0604030504040204" pitchFamily="50" charset="-128"/>
                <a:ea typeface="メイリオ" panose="020B0604030504040204" pitchFamily="50" charset="-128"/>
              </a:rPr>
              <a:t>　</a:t>
            </a:r>
            <a:r>
              <a:rPr lang="en-US" altLang="ja-JP" sz="3200" b="1" u="sng" dirty="0">
                <a:latin typeface="メイリオ" panose="020B0604030504040204" pitchFamily="50" charset="-128"/>
                <a:ea typeface="メイリオ" panose="020B0604030504040204" pitchFamily="50" charset="-128"/>
              </a:rPr>
              <a:t>3</a:t>
            </a:r>
            <a:r>
              <a:rPr lang="ja-JP" altLang="en-US" sz="3200" b="1" u="sng" dirty="0">
                <a:latin typeface="メイリオ" panose="020B0604030504040204" pitchFamily="50" charset="-128"/>
                <a:ea typeface="メイリオ" panose="020B0604030504040204" pitchFamily="50" charset="-128"/>
              </a:rPr>
              <a:t>年間の活動について（注意点）</a:t>
            </a:r>
            <a:endParaRPr lang="ja-JP" altLang="en-US" sz="4800" b="1" u="sng" dirty="0">
              <a:solidFill>
                <a:srgbClr val="FF0000"/>
              </a:solidFill>
              <a:latin typeface="メイリオ" panose="020B0604030504040204" pitchFamily="50" charset="-128"/>
              <a:ea typeface="メイリオ" panose="020B0604030504040204" pitchFamily="50" charset="-128"/>
            </a:endParaRPr>
          </a:p>
        </p:txBody>
      </p:sp>
      <p:grpSp>
        <p:nvGrpSpPr>
          <p:cNvPr id="46" name="グループ化 45"/>
          <p:cNvGrpSpPr/>
          <p:nvPr/>
        </p:nvGrpSpPr>
        <p:grpSpPr>
          <a:xfrm>
            <a:off x="217875" y="3708938"/>
            <a:ext cx="2673834" cy="2144431"/>
            <a:chOff x="179584" y="1133734"/>
            <a:chExt cx="6186682" cy="5476673"/>
          </a:xfrm>
        </p:grpSpPr>
        <p:pic>
          <p:nvPicPr>
            <p:cNvPr id="47"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059" y="4667610"/>
              <a:ext cx="877207" cy="1717903"/>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グループ化 47"/>
            <p:cNvGrpSpPr/>
            <p:nvPr/>
          </p:nvGrpSpPr>
          <p:grpSpPr>
            <a:xfrm>
              <a:off x="179584" y="1133734"/>
              <a:ext cx="6004149" cy="5442166"/>
              <a:chOff x="175662" y="782042"/>
              <a:chExt cx="6004149" cy="5442166"/>
            </a:xfrm>
          </p:grpSpPr>
          <p:pic>
            <p:nvPicPr>
              <p:cNvPr id="50"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1351" y="1675853"/>
                <a:ext cx="1514738" cy="108464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1796" y="1872966"/>
                <a:ext cx="1673862" cy="88033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240" y="2587327"/>
                <a:ext cx="1673862" cy="8803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5995" y="2417028"/>
                <a:ext cx="1673862" cy="88033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1334" y="2771916"/>
                <a:ext cx="1965678" cy="5850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1560" y="2993173"/>
                <a:ext cx="1305284" cy="9346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8467" y="2818190"/>
                <a:ext cx="927509" cy="173836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253" y="2392701"/>
                <a:ext cx="877207" cy="171790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677" y="2695858"/>
                <a:ext cx="927509" cy="173836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C:\Users\toyoken\Desktop\tree_keyaki.png">
                <a:extLst>
                  <a:ext uri="{FF2B5EF4-FFF2-40B4-BE49-F238E27FC236}">
                    <a16:creationId xmlns:a16="http://schemas.microsoft.com/office/drawing/2014/main" id="{8878508B-58BD-431F-96DA-0AC378882D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5774" y="2584248"/>
                <a:ext cx="1125760" cy="161175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4133" y="5639130"/>
                <a:ext cx="1965678" cy="58507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1358" y="3340462"/>
                <a:ext cx="1514738" cy="108464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662" y="5150080"/>
                <a:ext cx="1673862" cy="8803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009" y="4457345"/>
                <a:ext cx="1673862" cy="8803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0269" y="3867737"/>
                <a:ext cx="1673862" cy="88033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28" y="3844478"/>
                <a:ext cx="1514738" cy="108464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9602" y="4738401"/>
                <a:ext cx="1514738" cy="108464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9287" y="5637560"/>
                <a:ext cx="1965678" cy="5850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6187" y="4885114"/>
                <a:ext cx="1673862" cy="8803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1659" y="3845268"/>
                <a:ext cx="1514738" cy="108464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9822" y="3264153"/>
                <a:ext cx="927509" cy="17383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8286" y="4420104"/>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C:\Users\toyoken\Desktop\tree_keyaki.png">
                <a:extLst>
                  <a:ext uri="{FF2B5EF4-FFF2-40B4-BE49-F238E27FC236}">
                    <a16:creationId xmlns:a16="http://schemas.microsoft.com/office/drawing/2014/main" id="{8878508B-58BD-431F-96DA-0AC378882D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5838" y="4255921"/>
                <a:ext cx="1125760" cy="161175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0500" y="2829518"/>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8929" y="4391692"/>
                <a:ext cx="877207" cy="171790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860" y="4287814"/>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https://3.bp.blogspot.com/-O73LW1zwZcM/Us_NKxNE9KI/AAAAAAAAdFs/Scz1IffPzUg/s800/ishi_ston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5879" y="5534162"/>
                <a:ext cx="737541" cy="65376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970" y="1811967"/>
                <a:ext cx="877207" cy="171790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972" y="1443463"/>
                <a:ext cx="877207" cy="171790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477" y="1020126"/>
                <a:ext cx="877207" cy="171790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7556" y="1192579"/>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4205" y="1401711"/>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569" y="782042"/>
                <a:ext cx="927509" cy="173836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907" y="1205384"/>
                <a:ext cx="927509" cy="1738365"/>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800" y="5114572"/>
              <a:ext cx="763813" cy="149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グループ化 83"/>
          <p:cNvGrpSpPr/>
          <p:nvPr/>
        </p:nvGrpSpPr>
        <p:grpSpPr>
          <a:xfrm>
            <a:off x="3474700" y="3802162"/>
            <a:ext cx="2225877" cy="1992819"/>
            <a:chOff x="179584" y="1133734"/>
            <a:chExt cx="6186682" cy="5476673"/>
          </a:xfrm>
        </p:grpSpPr>
        <p:pic>
          <p:nvPicPr>
            <p:cNvPr id="85"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059" y="4667610"/>
              <a:ext cx="877207" cy="1717903"/>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グループ化 85"/>
            <p:cNvGrpSpPr/>
            <p:nvPr/>
          </p:nvGrpSpPr>
          <p:grpSpPr>
            <a:xfrm>
              <a:off x="179584" y="1133734"/>
              <a:ext cx="6004149" cy="5442166"/>
              <a:chOff x="175662" y="782042"/>
              <a:chExt cx="6004149" cy="5442166"/>
            </a:xfrm>
          </p:grpSpPr>
          <p:pic>
            <p:nvPicPr>
              <p:cNvPr id="88"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1351" y="2469635"/>
                <a:ext cx="1514738" cy="29086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1796" y="2355943"/>
                <a:ext cx="1673862" cy="397353"/>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240" y="3032430"/>
                <a:ext cx="1673862" cy="43522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5995" y="3006845"/>
                <a:ext cx="1673862" cy="29051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1334" y="3112055"/>
                <a:ext cx="1965678" cy="24493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1560" y="3501030"/>
                <a:ext cx="1305284" cy="42680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8467" y="2818190"/>
                <a:ext cx="927509" cy="173836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520" y="2552903"/>
                <a:ext cx="877207" cy="171790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5678" y="2695858"/>
                <a:ext cx="927509" cy="173836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C:\Users\toyoken\Desktop\tree_keyaki.png">
                <a:extLst>
                  <a:ext uri="{FF2B5EF4-FFF2-40B4-BE49-F238E27FC236}">
                    <a16:creationId xmlns:a16="http://schemas.microsoft.com/office/drawing/2014/main" id="{8878508B-58BD-431F-96DA-0AC378882D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5774" y="2584248"/>
                <a:ext cx="1125760" cy="161175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4133" y="5969958"/>
                <a:ext cx="1965678" cy="25425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1358" y="4009269"/>
                <a:ext cx="1514738" cy="41583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662" y="5704992"/>
                <a:ext cx="1673862" cy="32541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009" y="4964024"/>
                <a:ext cx="1673862" cy="373651"/>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0269" y="4414538"/>
                <a:ext cx="1673862" cy="33352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28" y="4425107"/>
                <a:ext cx="1514738" cy="50401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9602" y="5389376"/>
                <a:ext cx="1514738" cy="43367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9287" y="5978984"/>
                <a:ext cx="1965678" cy="24365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6187" y="5389373"/>
                <a:ext cx="1673862" cy="37606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1659" y="4569144"/>
                <a:ext cx="1514738" cy="36076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9822" y="3264153"/>
                <a:ext cx="927509" cy="173836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8286" y="4420104"/>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 descr="C:\Users\toyoken\Desktop\tree_keyaki.png">
                <a:extLst>
                  <a:ext uri="{FF2B5EF4-FFF2-40B4-BE49-F238E27FC236}">
                    <a16:creationId xmlns:a16="http://schemas.microsoft.com/office/drawing/2014/main" id="{8878508B-58BD-431F-96DA-0AC378882D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5838" y="4255921"/>
                <a:ext cx="1125760" cy="161175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0500" y="2829518"/>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8929" y="4391692"/>
                <a:ext cx="877207" cy="171790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860" y="4287814"/>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6" descr="https://3.bp.blogspot.com/-O73LW1zwZcM/Us_NKxNE9KI/AAAAAAAAdFs/Scz1IffPzUg/s800/ishi_ston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5879" y="5534162"/>
                <a:ext cx="737541" cy="653763"/>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257" y="1920272"/>
                <a:ext cx="877207" cy="1717902"/>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972" y="1443463"/>
                <a:ext cx="877207" cy="171790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477" y="1020126"/>
                <a:ext cx="877207" cy="171790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7556" y="1192579"/>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4205" y="1401711"/>
                <a:ext cx="902330" cy="1691171"/>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1569" y="782042"/>
                <a:ext cx="927509" cy="173836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907" y="1205384"/>
                <a:ext cx="927509" cy="1738365"/>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800" y="5114572"/>
              <a:ext cx="763813" cy="1495835"/>
            </a:xfrm>
            <a:prstGeom prst="rect">
              <a:avLst/>
            </a:prstGeom>
            <a:noFill/>
            <a:extLst>
              <a:ext uri="{909E8E84-426E-40DD-AFC4-6F175D3DCCD1}">
                <a14:hiddenFill xmlns:a14="http://schemas.microsoft.com/office/drawing/2010/main">
                  <a:solidFill>
                    <a:srgbClr val="FFFFFF"/>
                  </a:solidFill>
                </a14:hiddenFill>
              </a:ext>
            </a:extLst>
          </p:spPr>
        </p:pic>
      </p:grpSp>
      <p:sp>
        <p:nvSpPr>
          <p:cNvPr id="161" name="テキスト ボックス 160"/>
          <p:cNvSpPr txBox="1"/>
          <p:nvPr/>
        </p:nvSpPr>
        <p:spPr>
          <a:xfrm>
            <a:off x="182354" y="3324759"/>
            <a:ext cx="2821659" cy="400110"/>
          </a:xfrm>
          <a:prstGeom prst="rect">
            <a:avLst/>
          </a:prstGeom>
          <a:noFill/>
        </p:spPr>
        <p:txBody>
          <a:bodyPr wrap="square" rtlCol="0" anchor="ctr">
            <a:spAutoFit/>
          </a:bodyPr>
          <a:lstStyle/>
          <a:p>
            <a:pPr algn="ctr"/>
            <a:r>
              <a:rPr kumimoji="1" lang="ja-JP" altLang="en-US" sz="2000" dirty="0">
                <a:latin typeface="メイリオ" panose="020B0604030504040204" pitchFamily="50" charset="-128"/>
                <a:ea typeface="メイリオ" panose="020B0604030504040204" pitchFamily="50" charset="-128"/>
              </a:rPr>
              <a:t>活動前</a:t>
            </a:r>
          </a:p>
        </p:txBody>
      </p:sp>
      <p:grpSp>
        <p:nvGrpSpPr>
          <p:cNvPr id="171" name="グループ化 170"/>
          <p:cNvGrpSpPr/>
          <p:nvPr/>
        </p:nvGrpSpPr>
        <p:grpSpPr>
          <a:xfrm>
            <a:off x="6206562" y="3882460"/>
            <a:ext cx="2481379" cy="1912135"/>
            <a:chOff x="446162" y="4333756"/>
            <a:chExt cx="3441536" cy="2532140"/>
          </a:xfrm>
        </p:grpSpPr>
        <p:pic>
          <p:nvPicPr>
            <p:cNvPr id="123" name="Picture 7" descr="C:\Users\toyoken\Desktop\tree_dead.png">
              <a:extLst>
                <a:ext uri="{FF2B5EF4-FFF2-40B4-BE49-F238E27FC236}">
                  <a16:creationId xmlns:a16="http://schemas.microsoft.com/office/drawing/2014/main" id="{2A5F002F-CD01-4840-8F6F-A18B562D20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9724" y="5978004"/>
              <a:ext cx="487974" cy="79930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9362" y="5118962"/>
              <a:ext cx="842620" cy="135333"/>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7438" y="5066063"/>
              <a:ext cx="931138" cy="184881"/>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184" y="5380820"/>
              <a:ext cx="931138" cy="202503"/>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0543" y="5368916"/>
              <a:ext cx="931138" cy="13517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4196" y="5417868"/>
              <a:ext cx="1093470" cy="113965"/>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744" y="5598851"/>
              <a:ext cx="726105" cy="198585"/>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22" y="5281138"/>
              <a:ext cx="515956" cy="80882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236" y="5224219"/>
              <a:ext cx="515956" cy="80882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0" descr="C:\Users\toyoken\Desktop\tree_keyaki.png">
              <a:extLst>
                <a:ext uri="{FF2B5EF4-FFF2-40B4-BE49-F238E27FC236}">
                  <a16:creationId xmlns:a16="http://schemas.microsoft.com/office/drawing/2014/main" id="{8878508B-58BD-431F-96DA-0AC378882D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1430" y="5172289"/>
              <a:ext cx="626239" cy="74991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2688" y="6747598"/>
              <a:ext cx="1093470" cy="11829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1697" y="5835326"/>
              <a:ext cx="842620" cy="193482"/>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162" y="6624314"/>
              <a:ext cx="931138" cy="15141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668" y="6279556"/>
              <a:ext cx="931138" cy="173853"/>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8418" y="6023890"/>
              <a:ext cx="931138" cy="155185"/>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46" y="6028807"/>
              <a:ext cx="842620" cy="23450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112" y="6477464"/>
              <a:ext cx="842620" cy="20177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2927" y="6751798"/>
              <a:ext cx="1093470" cy="11336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2916" y="6477463"/>
              <a:ext cx="931138" cy="17497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8342" y="6095825"/>
              <a:ext cx="842620" cy="16785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4531" y="5488637"/>
              <a:ext cx="515956" cy="808829"/>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7606" y="6026480"/>
              <a:ext cx="501949" cy="786871"/>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0" descr="C:\Users\toyoken\Desktop\tree_keyaki.png">
              <a:extLst>
                <a:ext uri="{FF2B5EF4-FFF2-40B4-BE49-F238E27FC236}">
                  <a16:creationId xmlns:a16="http://schemas.microsoft.com/office/drawing/2014/main" id="{8878508B-58BD-431F-96DA-0AC378882D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4908" y="5950088"/>
              <a:ext cx="626239" cy="74991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61024" y="5286409"/>
              <a:ext cx="501949" cy="786871"/>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207" y="5964927"/>
              <a:ext cx="501949" cy="786871"/>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6" descr="https://3.bp.blogspot.com/-O73LW1zwZcM/Us_NKxNE9KI/AAAAAAAAdFs/Scz1IffPzUg/s800/ishi_ston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8634" y="6544830"/>
              <a:ext cx="410280" cy="30418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2567" y="4524771"/>
              <a:ext cx="501949" cy="786871"/>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6693" y="4622077"/>
              <a:ext cx="501949" cy="786871"/>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8081" y="4333756"/>
              <a:ext cx="515956" cy="808829"/>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507" y="4530729"/>
              <a:ext cx="515956" cy="80882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44373" y="6528873"/>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0204" y="6616406"/>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89707" y="5436501"/>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91286" y="5190248"/>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9054" y="5735157"/>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6915" y="4961312"/>
              <a:ext cx="214804" cy="2359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2" name="グループ化 171"/>
          <p:cNvGrpSpPr/>
          <p:nvPr/>
        </p:nvGrpSpPr>
        <p:grpSpPr>
          <a:xfrm>
            <a:off x="9431590" y="3869687"/>
            <a:ext cx="2165557" cy="1901823"/>
            <a:chOff x="446162" y="4333756"/>
            <a:chExt cx="3339996" cy="2532140"/>
          </a:xfrm>
        </p:grpSpPr>
        <p:pic>
          <p:nvPicPr>
            <p:cNvPr id="174"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9362" y="5118962"/>
              <a:ext cx="842620" cy="135333"/>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7438" y="5066063"/>
              <a:ext cx="931138" cy="184881"/>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184" y="5380820"/>
              <a:ext cx="931138" cy="20250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0543" y="5368916"/>
              <a:ext cx="931138" cy="13517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4196" y="5417868"/>
              <a:ext cx="1093470" cy="113965"/>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744" y="5598851"/>
              <a:ext cx="726105" cy="198585"/>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0" descr="C:\Users\toyoken\Desktop\tree_keyaki.png">
              <a:extLst>
                <a:ext uri="{FF2B5EF4-FFF2-40B4-BE49-F238E27FC236}">
                  <a16:creationId xmlns:a16="http://schemas.microsoft.com/office/drawing/2014/main" id="{8878508B-58BD-431F-96DA-0AC378882D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1430" y="5172289"/>
              <a:ext cx="626239" cy="749918"/>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2688" y="6747598"/>
              <a:ext cx="1093470" cy="118298"/>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1697" y="5835326"/>
              <a:ext cx="842620" cy="193482"/>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162" y="6624314"/>
              <a:ext cx="931138" cy="151411"/>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668" y="6279556"/>
              <a:ext cx="931138" cy="173853"/>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8418" y="6023890"/>
              <a:ext cx="931138" cy="155185"/>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46" y="6028807"/>
              <a:ext cx="842620" cy="234509"/>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8112" y="6477464"/>
              <a:ext cx="842620" cy="201779"/>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8" descr="https://3.bp.blogspot.com/-HbNPZ_N3YpE/V9vCgCyc4dI/AAAAAAAA9-c/67Bh2mF4WgcwIXe7ZM-veXcIJ_g8Zo_jQCLcB/s800/kusa_simpl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2927" y="6751798"/>
              <a:ext cx="1093470" cy="11336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2" descr="https://3.bp.blogspot.com/-pP_zCTCRKbs/V9vCgJCDfUI/AAAAAAAA9-Y/RLVJBH3CXOgv11AwAG7jSJ4jo-Mo6c8HwCLcB/s800/kusa_simple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2916" y="6477463"/>
              <a:ext cx="931138" cy="174978"/>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0" descr="https://3.bp.blogspot.com/-pEAVx_FY2-0/V9vCftWT0oI/AAAAAAAA9-Q/8dJH47Hrg7s9VZKln37Gyf0zDi6bNykvACLcB/s800/kusa_sim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8342" y="6095825"/>
              <a:ext cx="842620" cy="167859"/>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4531" y="5488637"/>
              <a:ext cx="515956" cy="808829"/>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7606" y="6026480"/>
              <a:ext cx="501949" cy="786871"/>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0" descr="C:\Users\toyoken\Desktop\tree_keyaki.png">
              <a:extLst>
                <a:ext uri="{FF2B5EF4-FFF2-40B4-BE49-F238E27FC236}">
                  <a16:creationId xmlns:a16="http://schemas.microsoft.com/office/drawing/2014/main" id="{8878508B-58BD-431F-96DA-0AC378882D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4908" y="5950088"/>
              <a:ext cx="626239" cy="749918"/>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6" descr="https://3.bp.blogspot.com/-O73LW1zwZcM/Us_NKxNE9KI/AAAAAAAAdFs/Scz1IffPzUg/s800/ishi_ston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8634" y="6544830"/>
              <a:ext cx="410280" cy="304184"/>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8" descr="C:\Users\toyoken\Desktop\tree_green.png">
              <a:extLst>
                <a:ext uri="{FF2B5EF4-FFF2-40B4-BE49-F238E27FC236}">
                  <a16:creationId xmlns:a16="http://schemas.microsoft.com/office/drawing/2014/main" id="{251F8E34-559B-4615-BA59-26834E0EF2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2567" y="4524771"/>
              <a:ext cx="501949" cy="786871"/>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8081" y="4333756"/>
              <a:ext cx="515956" cy="808829"/>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4373" y="6528873"/>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80204" y="6616406"/>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9707" y="5436501"/>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1286" y="5190248"/>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9054" y="5735157"/>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46915" y="4961312"/>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20043" y="6578353"/>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93351" y="5856690"/>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053" y="5839647"/>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7452" y="5118962"/>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9" descr="C:\Users\toyoken\Desktop\tree_yellowgreen.png">
              <a:extLst>
                <a:ext uri="{FF2B5EF4-FFF2-40B4-BE49-F238E27FC236}">
                  <a16:creationId xmlns:a16="http://schemas.microsoft.com/office/drawing/2014/main" id="{7DF8D999-A7B3-4093-99C7-1377E5DE1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236" y="5224219"/>
              <a:ext cx="515956" cy="808829"/>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05239" y="5189755"/>
              <a:ext cx="214804" cy="23595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11" descr="C:\Users\toyoken\Desktop\wood_kirikabu.png">
              <a:extLst>
                <a:ext uri="{FF2B5EF4-FFF2-40B4-BE49-F238E27FC236}">
                  <a16:creationId xmlns:a16="http://schemas.microsoft.com/office/drawing/2014/main" id="{B65B8497-C06A-43D6-A31B-6D22255E9E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6158" y="6510337"/>
              <a:ext cx="214804" cy="235951"/>
            </a:xfrm>
            <a:prstGeom prst="rect">
              <a:avLst/>
            </a:prstGeom>
            <a:noFill/>
            <a:extLst>
              <a:ext uri="{909E8E84-426E-40DD-AFC4-6F175D3DCCD1}">
                <a14:hiddenFill xmlns:a14="http://schemas.microsoft.com/office/drawing/2010/main">
                  <a:solidFill>
                    <a:srgbClr val="FFFFFF"/>
                  </a:solidFill>
                </a14:hiddenFill>
              </a:ext>
            </a:extLst>
          </p:spPr>
        </p:pic>
      </p:grpSp>
      <p:sp>
        <p:nvSpPr>
          <p:cNvPr id="216" name="正方形/長方形 215"/>
          <p:cNvSpPr/>
          <p:nvPr/>
        </p:nvSpPr>
        <p:spPr>
          <a:xfrm>
            <a:off x="182354" y="3251800"/>
            <a:ext cx="2855186" cy="27118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正方形/長方形 216"/>
          <p:cNvSpPr/>
          <p:nvPr/>
        </p:nvSpPr>
        <p:spPr>
          <a:xfrm>
            <a:off x="3283735" y="3230133"/>
            <a:ext cx="2590243" cy="273355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正方形/長方形 218"/>
          <p:cNvSpPr/>
          <p:nvPr/>
        </p:nvSpPr>
        <p:spPr>
          <a:xfrm>
            <a:off x="9083884" y="3181791"/>
            <a:ext cx="2741908" cy="27819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p:cNvSpPr/>
          <p:nvPr/>
        </p:nvSpPr>
        <p:spPr>
          <a:xfrm>
            <a:off x="6086952" y="3219034"/>
            <a:ext cx="2729632" cy="2744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テキスト ボックス 179"/>
          <p:cNvSpPr txBox="1"/>
          <p:nvPr/>
        </p:nvSpPr>
        <p:spPr>
          <a:xfrm>
            <a:off x="3332041" y="3294215"/>
            <a:ext cx="2541937" cy="400110"/>
          </a:xfrm>
          <a:prstGeom prst="rect">
            <a:avLst/>
          </a:prstGeom>
          <a:noFill/>
        </p:spPr>
        <p:txBody>
          <a:bodyPr wrap="square" rtlCol="0" anchor="ctr">
            <a:spAutoFit/>
          </a:bodyPr>
          <a:lstStyle/>
          <a:p>
            <a:pPr algn="ctr"/>
            <a:r>
              <a:rPr kumimoji="1" lang="en-US" altLang="ja-JP" sz="2000" dirty="0">
                <a:latin typeface="メイリオ" panose="020B0604030504040204" pitchFamily="50" charset="-128"/>
                <a:ea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rPr>
              <a:t>年目（初年度）</a:t>
            </a:r>
          </a:p>
        </p:txBody>
      </p:sp>
      <p:sp>
        <p:nvSpPr>
          <p:cNvPr id="196" name="テキスト ボックス 195"/>
          <p:cNvSpPr txBox="1"/>
          <p:nvPr/>
        </p:nvSpPr>
        <p:spPr>
          <a:xfrm>
            <a:off x="6121720" y="3278174"/>
            <a:ext cx="2696411" cy="400110"/>
          </a:xfrm>
          <a:prstGeom prst="rect">
            <a:avLst/>
          </a:prstGeom>
          <a:noFill/>
        </p:spPr>
        <p:txBody>
          <a:bodyPr wrap="square" rtlCol="0" anchor="ctr">
            <a:spAutoFit/>
          </a:bodyPr>
          <a:lstStyle/>
          <a:p>
            <a:pPr algn="ctr"/>
            <a:r>
              <a:rPr kumimoji="1" lang="en-US" altLang="ja-JP" sz="2000" dirty="0">
                <a:latin typeface="メイリオ" panose="020B0604030504040204" pitchFamily="50" charset="-128"/>
                <a:ea typeface="メイリオ" panose="020B0604030504040204" pitchFamily="50" charset="-128"/>
              </a:rPr>
              <a:t>2</a:t>
            </a:r>
            <a:r>
              <a:rPr kumimoji="1" lang="ja-JP" altLang="en-US" sz="2000" dirty="0">
                <a:latin typeface="メイリオ" panose="020B0604030504040204" pitchFamily="50" charset="-128"/>
                <a:ea typeface="メイリオ" panose="020B0604030504040204" pitchFamily="50" charset="-128"/>
              </a:rPr>
              <a:t>年目</a:t>
            </a:r>
          </a:p>
        </p:txBody>
      </p:sp>
      <p:sp>
        <p:nvSpPr>
          <p:cNvPr id="197" name="テキスト ボックス 196"/>
          <p:cNvSpPr txBox="1"/>
          <p:nvPr/>
        </p:nvSpPr>
        <p:spPr>
          <a:xfrm>
            <a:off x="9141732" y="3262569"/>
            <a:ext cx="2696482" cy="400110"/>
          </a:xfrm>
          <a:prstGeom prst="rect">
            <a:avLst/>
          </a:prstGeom>
          <a:noFill/>
        </p:spPr>
        <p:txBody>
          <a:bodyPr wrap="square" rtlCol="0" anchor="ctr">
            <a:spAutoFit/>
          </a:bodyPr>
          <a:lstStyle/>
          <a:p>
            <a:pPr algn="ctr"/>
            <a:r>
              <a:rPr kumimoji="1" lang="en-US" altLang="ja-JP" sz="2000" dirty="0">
                <a:latin typeface="メイリオ" panose="020B0604030504040204" pitchFamily="50" charset="-128"/>
                <a:ea typeface="メイリオ" panose="020B0604030504040204" pitchFamily="50" charset="-128"/>
              </a:rPr>
              <a:t>3</a:t>
            </a:r>
            <a:r>
              <a:rPr kumimoji="1" lang="ja-JP" altLang="en-US" sz="2000" dirty="0">
                <a:latin typeface="メイリオ" panose="020B0604030504040204" pitchFamily="50" charset="-128"/>
                <a:ea typeface="メイリオ" panose="020B0604030504040204" pitchFamily="50" charset="-128"/>
              </a:rPr>
              <a:t>年目（整備終了）</a:t>
            </a:r>
          </a:p>
        </p:txBody>
      </p:sp>
      <p:sp>
        <p:nvSpPr>
          <p:cNvPr id="202" name="テキスト ボックス 201">
            <a:extLst>
              <a:ext uri="{FF2B5EF4-FFF2-40B4-BE49-F238E27FC236}">
                <a16:creationId xmlns:a16="http://schemas.microsoft.com/office/drawing/2014/main" id="{0085ED2A-B9D6-4C94-87BB-D79F8C0507EF}"/>
              </a:ext>
            </a:extLst>
          </p:cNvPr>
          <p:cNvSpPr txBox="1"/>
          <p:nvPr/>
        </p:nvSpPr>
        <p:spPr>
          <a:xfrm>
            <a:off x="-104" y="1295831"/>
            <a:ext cx="12192103"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 同一活動地での交付金が出る整備は</a:t>
            </a:r>
            <a:r>
              <a:rPr lang="en-US" altLang="ja-JP" sz="3200" dirty="0">
                <a:latin typeface="メイリオ" panose="020B0604030504040204" pitchFamily="50" charset="-128"/>
                <a:ea typeface="メイリオ" panose="020B0604030504040204" pitchFamily="50" charset="-128"/>
              </a:rPr>
              <a:t>3</a:t>
            </a:r>
            <a:r>
              <a:rPr lang="ja-JP" altLang="en-US" sz="3200" dirty="0">
                <a:latin typeface="メイリオ" panose="020B0604030504040204" pitchFamily="50" charset="-128"/>
                <a:ea typeface="メイリオ" panose="020B0604030504040204" pitchFamily="50" charset="-128"/>
              </a:rPr>
              <a:t>年間で終了となります。</a:t>
            </a:r>
            <a:endParaRPr lang="ja-JP" altLang="en-US" sz="3200" dirty="0">
              <a:solidFill>
                <a:srgbClr val="FF0000"/>
              </a:solidFill>
              <a:latin typeface="メイリオ" panose="020B0604030504040204" pitchFamily="50" charset="-128"/>
              <a:ea typeface="メイリオ" panose="020B0604030504040204" pitchFamily="50" charset="-128"/>
            </a:endParaRPr>
          </a:p>
        </p:txBody>
      </p:sp>
      <p:sp>
        <p:nvSpPr>
          <p:cNvPr id="203" name="テキスト ボックス 202">
            <a:extLst>
              <a:ext uri="{FF2B5EF4-FFF2-40B4-BE49-F238E27FC236}">
                <a16:creationId xmlns:a16="http://schemas.microsoft.com/office/drawing/2014/main" id="{0085ED2A-B9D6-4C94-87BB-D79F8C0507EF}"/>
              </a:ext>
            </a:extLst>
          </p:cNvPr>
          <p:cNvSpPr txBox="1"/>
          <p:nvPr/>
        </p:nvSpPr>
        <p:spPr>
          <a:xfrm>
            <a:off x="168654" y="2061598"/>
            <a:ext cx="12023346" cy="523220"/>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採択申請書の計画に沿って、</a:t>
            </a:r>
            <a:r>
              <a:rPr lang="ja-JP" altLang="en-US" sz="2800" dirty="0">
                <a:solidFill>
                  <a:srgbClr val="FF0000"/>
                </a:solidFill>
                <a:latin typeface="メイリオ" panose="020B0604030504040204" pitchFamily="50" charset="-128"/>
                <a:ea typeface="メイリオ" panose="020B0604030504040204" pitchFamily="50" charset="-128"/>
              </a:rPr>
              <a:t>活動地全体</a:t>
            </a:r>
            <a:r>
              <a:rPr lang="ja-JP" altLang="en-US" sz="2800" dirty="0">
                <a:latin typeface="メイリオ" panose="020B0604030504040204" pitchFamily="50" charset="-128"/>
                <a:ea typeface="メイリオ" panose="020B0604030504040204" pitchFamily="50" charset="-128"/>
              </a:rPr>
              <a:t>を整備する必要があります。</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2"/>
          </p:nvPr>
        </p:nvSpPr>
        <p:spPr>
          <a:xfrm>
            <a:off x="9426526" y="6419348"/>
            <a:ext cx="2743200" cy="365125"/>
          </a:xfrm>
        </p:spPr>
        <p:txBody>
          <a:bodyPr/>
          <a:lstStyle/>
          <a:p>
            <a:fld id="{65AFBB23-9FA3-47E0-9E03-1A6EA464B4C8}" type="slidenum">
              <a:rPr kumimoji="1" lang="ja-JP" altLang="en-US" smtClean="0"/>
              <a:t>20</a:t>
            </a:fld>
            <a:endParaRPr kumimoji="1" lang="ja-JP" altLang="en-US" dirty="0"/>
          </a:p>
        </p:txBody>
      </p:sp>
    </p:spTree>
    <p:extLst>
      <p:ext uri="{BB962C8B-B14F-4D97-AF65-F5344CB8AC3E}">
        <p14:creationId xmlns:p14="http://schemas.microsoft.com/office/powerpoint/2010/main" val="1311529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p:txBody>
          <a:bodyPr/>
          <a:lstStyle/>
          <a:p>
            <a:pPr marL="0" indent="0">
              <a:buNone/>
            </a:pPr>
            <a:endParaRPr lang="ja-JP" altLang="en-US" dirty="0"/>
          </a:p>
          <a:p>
            <a:pPr marL="0" indent="0">
              <a:buNone/>
            </a:pPr>
            <a:endParaRPr kumimoji="1" lang="ja-JP" altLang="en-US" dirty="0"/>
          </a:p>
        </p:txBody>
      </p:sp>
      <p:sp>
        <p:nvSpPr>
          <p:cNvPr id="5" name="スライド番号プレースホルダー 4"/>
          <p:cNvSpPr>
            <a:spLocks noGrp="1"/>
          </p:cNvSpPr>
          <p:nvPr>
            <p:ph type="sldNum" sz="quarter" idx="12"/>
          </p:nvPr>
        </p:nvSpPr>
        <p:spPr>
          <a:xfrm>
            <a:off x="9195720" y="6407972"/>
            <a:ext cx="2743200" cy="365125"/>
          </a:xfrm>
        </p:spPr>
        <p:txBody>
          <a:bodyPr/>
          <a:lstStyle/>
          <a:p>
            <a:fld id="{65AFBB23-9FA3-47E0-9E03-1A6EA464B4C8}" type="slidenum">
              <a:rPr kumimoji="1" lang="ja-JP" altLang="en-US" smtClean="0"/>
              <a:t>21</a:t>
            </a:fld>
            <a:endParaRPr kumimoji="1" lang="ja-JP" altLang="en-US" dirty="0"/>
          </a:p>
        </p:txBody>
      </p:sp>
      <p:sp>
        <p:nvSpPr>
          <p:cNvPr id="6" name="タイトル 5"/>
          <p:cNvSpPr>
            <a:spLocks noGrp="1"/>
          </p:cNvSpPr>
          <p:nvPr>
            <p:ph type="title"/>
          </p:nvPr>
        </p:nvSpPr>
        <p:spPr>
          <a:xfrm>
            <a:off x="115389" y="144374"/>
            <a:ext cx="6428534" cy="547842"/>
          </a:xfrm>
          <a:prstGeom prst="rect">
            <a:avLst/>
          </a:prstGeom>
        </p:spPr>
        <p:txBody>
          <a:bodyPr wrap="square">
            <a:spAutoFit/>
          </a:bodyPr>
          <a:lstStyle/>
          <a:p>
            <a:r>
              <a:rPr lang="en-US" altLang="ja-JP" sz="3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申請書類の様式説明と注意点</a:t>
            </a:r>
            <a:endParaRPr lang="en-US" altLang="ja-JP" sz="3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163722028"/>
              </p:ext>
            </p:extLst>
          </p:nvPr>
        </p:nvGraphicFramePr>
        <p:xfrm>
          <a:off x="434628" y="1238155"/>
          <a:ext cx="8204406" cy="5534942"/>
        </p:xfrm>
        <a:graphic>
          <a:graphicData uri="http://schemas.openxmlformats.org/drawingml/2006/table">
            <a:tbl>
              <a:tblPr firstRow="1" bandRow="1">
                <a:tableStyleId>{5C22544A-7EE6-4342-B048-85BDC9FD1C3A}</a:tableStyleId>
              </a:tblPr>
              <a:tblGrid>
                <a:gridCol w="578842">
                  <a:extLst>
                    <a:ext uri="{9D8B030D-6E8A-4147-A177-3AD203B41FA5}">
                      <a16:colId xmlns:a16="http://schemas.microsoft.com/office/drawing/2014/main" val="20000"/>
                    </a:ext>
                  </a:extLst>
                </a:gridCol>
                <a:gridCol w="7625564">
                  <a:extLst>
                    <a:ext uri="{9D8B030D-6E8A-4147-A177-3AD203B41FA5}">
                      <a16:colId xmlns:a16="http://schemas.microsoft.com/office/drawing/2014/main" val="20001"/>
                    </a:ext>
                  </a:extLst>
                </a:gridCol>
              </a:tblGrid>
              <a:tr h="450807">
                <a:tc>
                  <a:txBody>
                    <a:bodyPr/>
                    <a:lstStyle/>
                    <a:p>
                      <a:endParaRPr kumimoji="1" lang="ja-JP" altLang="en-US" sz="2400" dirty="0"/>
                    </a:p>
                  </a:txBody>
                  <a:tcPr anchor="ctr"/>
                </a:tc>
                <a:tc>
                  <a:txBody>
                    <a:bodyPr/>
                    <a:lstStyle/>
                    <a:p>
                      <a:pPr algn="ctr"/>
                      <a:r>
                        <a:rPr kumimoji="1" lang="ja-JP" altLang="en-US" sz="2400" dirty="0"/>
                        <a:t>提出書類</a:t>
                      </a:r>
                    </a:p>
                  </a:txBody>
                  <a:tcPr anchor="ctr"/>
                </a:tc>
                <a:extLst>
                  <a:ext uri="{0D108BD9-81ED-4DB2-BD59-A6C34878D82A}">
                    <a16:rowId xmlns:a16="http://schemas.microsoft.com/office/drawing/2014/main" val="10000"/>
                  </a:ext>
                </a:extLst>
              </a:tr>
              <a:tr h="450807">
                <a:tc>
                  <a:txBody>
                    <a:bodyPr/>
                    <a:lstStyle/>
                    <a:p>
                      <a:pPr algn="ctr"/>
                      <a:r>
                        <a:rPr kumimoji="1" lang="en-US" altLang="ja-JP" sz="2400" dirty="0"/>
                        <a:t>1</a:t>
                      </a:r>
                      <a:endParaRPr kumimoji="1" lang="ja-JP" alt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申請書確認表</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450807">
                <a:tc>
                  <a:txBody>
                    <a:bodyPr/>
                    <a:lstStyle/>
                    <a:p>
                      <a:pPr algn="ctr"/>
                      <a:r>
                        <a:rPr kumimoji="1" lang="en-US" altLang="ja-JP" sz="2400" dirty="0"/>
                        <a:t>2</a:t>
                      </a:r>
                      <a:endParaRPr kumimoji="1" lang="ja-JP" altLang="en-US" sz="2400" dirty="0"/>
                    </a:p>
                  </a:txBody>
                  <a:tcPr anchor="ctr"/>
                </a:tc>
                <a:tc>
                  <a:txBody>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採択申請書</a:t>
                      </a:r>
                    </a:p>
                  </a:txBody>
                  <a:tcPr anchor="ctr"/>
                </a:tc>
                <a:extLst>
                  <a:ext uri="{0D108BD9-81ED-4DB2-BD59-A6C34878D82A}">
                    <a16:rowId xmlns:a16="http://schemas.microsoft.com/office/drawing/2014/main" val="10002"/>
                  </a:ext>
                </a:extLst>
              </a:tr>
              <a:tr h="450807">
                <a:tc>
                  <a:txBody>
                    <a:bodyPr/>
                    <a:lstStyle/>
                    <a:p>
                      <a:pPr algn="ctr"/>
                      <a:r>
                        <a:rPr kumimoji="1" lang="en-US" altLang="ja-JP" sz="2400" dirty="0"/>
                        <a:t>3</a:t>
                      </a:r>
                      <a:endParaRPr kumimoji="1" lang="ja-JP" alt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活動計画書</a:t>
                      </a:r>
                      <a:endParaRPr kumimoji="1" lang="ja-JP" altLang="en-US" sz="2400" dirty="0"/>
                    </a:p>
                  </a:txBody>
                  <a:tcPr anchor="ctr"/>
                </a:tc>
                <a:extLst>
                  <a:ext uri="{0D108BD9-81ED-4DB2-BD59-A6C34878D82A}">
                    <a16:rowId xmlns:a16="http://schemas.microsoft.com/office/drawing/2014/main" val="10003"/>
                  </a:ext>
                </a:extLst>
              </a:tr>
              <a:tr h="450807">
                <a:tc>
                  <a:txBody>
                    <a:bodyPr/>
                    <a:lstStyle/>
                    <a:p>
                      <a:pPr algn="ctr"/>
                      <a:r>
                        <a:rPr kumimoji="1" lang="en-US" altLang="ja-JP" sz="2400" dirty="0"/>
                        <a:t>4</a:t>
                      </a:r>
                      <a:endParaRPr kumimoji="1" lang="ja-JP" altLang="en-US" sz="2400" dirty="0"/>
                    </a:p>
                  </a:txBody>
                  <a:tcPr anchor="ctr"/>
                </a:tc>
                <a:tc>
                  <a:txBody>
                    <a:bodyPr/>
                    <a:lstStyle/>
                    <a:p>
                      <a:r>
                        <a:rPr kumimoji="1" lang="ja-JP" altLang="en-US" sz="2400" dirty="0">
                          <a:latin typeface="メイリオ" panose="020B0604030504040204" pitchFamily="50" charset="-128"/>
                          <a:ea typeface="メイリオ" panose="020B0604030504040204" pitchFamily="50" charset="-128"/>
                        </a:rPr>
                        <a:t>規約</a:t>
                      </a:r>
                      <a:endParaRPr kumimoji="1" lang="ja-JP" altLang="en-US" sz="2400" dirty="0"/>
                    </a:p>
                  </a:txBody>
                  <a:tcPr anchor="ctr"/>
                </a:tc>
                <a:extLst>
                  <a:ext uri="{0D108BD9-81ED-4DB2-BD59-A6C34878D82A}">
                    <a16:rowId xmlns:a16="http://schemas.microsoft.com/office/drawing/2014/main" val="10004"/>
                  </a:ext>
                </a:extLst>
              </a:tr>
              <a:tr h="450807">
                <a:tc>
                  <a:txBody>
                    <a:bodyPr/>
                    <a:lstStyle/>
                    <a:p>
                      <a:pPr algn="ctr"/>
                      <a:r>
                        <a:rPr kumimoji="1" lang="en-US" altLang="ja-JP" sz="2400" dirty="0"/>
                        <a:t>5</a:t>
                      </a:r>
                      <a:endParaRPr kumimoji="1" lang="ja-JP" altLang="en-US" sz="2400" dirty="0"/>
                    </a:p>
                  </a:txBody>
                  <a:tcPr anchor="ctr"/>
                </a:tc>
                <a:tc>
                  <a:txBody>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参加同意書</a:t>
                      </a:r>
                      <a:endParaRPr kumimoji="1" lang="ja-JP" altLang="en-US" sz="2400" dirty="0"/>
                    </a:p>
                  </a:txBody>
                  <a:tcPr anchor="ctr"/>
                </a:tc>
                <a:extLst>
                  <a:ext uri="{0D108BD9-81ED-4DB2-BD59-A6C34878D82A}">
                    <a16:rowId xmlns:a16="http://schemas.microsoft.com/office/drawing/2014/main" val="10005"/>
                  </a:ext>
                </a:extLst>
              </a:tr>
              <a:tr h="450807">
                <a:tc>
                  <a:txBody>
                    <a:bodyPr/>
                    <a:lstStyle/>
                    <a:p>
                      <a:pPr algn="ctr"/>
                      <a:r>
                        <a:rPr kumimoji="1" lang="en-US" altLang="ja-JP" sz="2400" dirty="0"/>
                        <a:t>6</a:t>
                      </a:r>
                      <a:endParaRPr kumimoji="1" lang="ja-JP" altLang="en-US" sz="2400" dirty="0"/>
                    </a:p>
                  </a:txBody>
                  <a:tcPr anchor="ctr"/>
                </a:tc>
                <a:tc>
                  <a:txBody>
                    <a:bodyPr/>
                    <a:lstStyle/>
                    <a:p>
                      <a:r>
                        <a:rPr kumimoji="1" lang="ja-JP" altLang="en-US" sz="2400" dirty="0">
                          <a:latin typeface="メイリオ" panose="020B0604030504040204" pitchFamily="50" charset="-128"/>
                          <a:ea typeface="メイリオ" panose="020B0604030504040204" pitchFamily="50" charset="-128"/>
                        </a:rPr>
                        <a:t>協定書</a:t>
                      </a:r>
                    </a:p>
                  </a:txBody>
                  <a:tcPr anchor="ctr"/>
                </a:tc>
                <a:extLst>
                  <a:ext uri="{0D108BD9-81ED-4DB2-BD59-A6C34878D82A}">
                    <a16:rowId xmlns:a16="http://schemas.microsoft.com/office/drawing/2014/main" val="10006"/>
                  </a:ext>
                </a:extLst>
              </a:tr>
              <a:tr h="577931">
                <a:tc>
                  <a:txBody>
                    <a:bodyPr/>
                    <a:lstStyle/>
                    <a:p>
                      <a:pPr algn="ctr"/>
                      <a:r>
                        <a:rPr kumimoji="1" lang="en-US" altLang="ja-JP" sz="2400" dirty="0"/>
                        <a:t>7</a:t>
                      </a:r>
                      <a:endParaRPr kumimoji="1" lang="ja-JP" altLang="en-US" sz="2400" dirty="0"/>
                    </a:p>
                  </a:txBody>
                  <a:tcPr anchor="ctr"/>
                </a:tc>
                <a:tc>
                  <a:txBody>
                    <a:bodyPr/>
                    <a:lstStyle/>
                    <a:p>
                      <a:r>
                        <a:rPr kumimoji="1" lang="ja-JP" altLang="en-US" sz="2400" dirty="0">
                          <a:latin typeface="メイリオ" panose="020B0604030504040204" pitchFamily="50" charset="-128"/>
                          <a:ea typeface="メイリオ" panose="020B0604030504040204" pitchFamily="50" charset="-128"/>
                        </a:rPr>
                        <a:t>着手届（早期着手したい時）</a:t>
                      </a:r>
                    </a:p>
                  </a:txBody>
                  <a:tcPr anchor="ctr"/>
                </a:tc>
                <a:extLst>
                  <a:ext uri="{0D108BD9-81ED-4DB2-BD59-A6C34878D82A}">
                    <a16:rowId xmlns:a16="http://schemas.microsoft.com/office/drawing/2014/main" val="10007"/>
                  </a:ext>
                </a:extLst>
              </a:tr>
              <a:tr h="622848">
                <a:tc>
                  <a:txBody>
                    <a:bodyPr/>
                    <a:lstStyle/>
                    <a:p>
                      <a:pPr algn="ctr"/>
                      <a:r>
                        <a:rPr kumimoji="1" lang="en-US" altLang="ja-JP" sz="2400" dirty="0"/>
                        <a:t>8</a:t>
                      </a:r>
                      <a:endParaRPr kumimoji="1" lang="ja-JP" alt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森林計画図（</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1/5000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以上）／　森林簿（または森林資源情報）</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8"/>
                  </a:ext>
                </a:extLst>
              </a:tr>
              <a:tr h="473034">
                <a:tc>
                  <a:txBody>
                    <a:bodyPr/>
                    <a:lstStyle/>
                    <a:p>
                      <a:pPr algn="ctr"/>
                      <a:r>
                        <a:rPr kumimoji="1" lang="en-US" altLang="ja-JP" sz="2400" dirty="0"/>
                        <a:t>9</a:t>
                      </a:r>
                      <a:endParaRPr kumimoji="1" lang="ja-JP" alt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メイリオ" panose="020B0604030504040204" pitchFamily="50" charset="-128"/>
                          <a:ea typeface="メイリオ" panose="020B0604030504040204" pitchFamily="50" charset="-128"/>
                          <a:cs typeface="+mn-cs"/>
                        </a:rPr>
                        <a:t>現況写真</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9"/>
                  </a:ext>
                </a:extLst>
              </a:tr>
              <a:tr h="660729">
                <a:tc>
                  <a:txBody>
                    <a:bodyPr/>
                    <a:lstStyle/>
                    <a:p>
                      <a:pPr algn="ctr"/>
                      <a:r>
                        <a:rPr kumimoji="1" lang="en-US" altLang="ja-JP" sz="2400" dirty="0"/>
                        <a:t>10</a:t>
                      </a:r>
                      <a:endParaRPr kumimoji="1" lang="ja-JP" altLang="en-US" sz="2400" dirty="0"/>
                    </a:p>
                  </a:txBody>
                  <a:tcPr anchor="ctr"/>
                </a:tc>
                <a:tc>
                  <a:txBody>
                    <a:bodyPr/>
                    <a:lstStyle/>
                    <a:p>
                      <a:r>
                        <a:rPr lang="ja-JP" altLang="en-US" sz="2400" dirty="0">
                          <a:latin typeface="メイリオ" panose="020B0604030504040204" pitchFamily="50" charset="-128"/>
                          <a:ea typeface="メイリオ" panose="020B0604030504040204" pitchFamily="50" charset="-128"/>
                        </a:rPr>
                        <a:t>個別規範：林業事業者向けチェックシート</a:t>
                      </a:r>
                      <a:endParaRPr kumimoji="1" lang="ja-JP" altLang="en-US" sz="2400" dirty="0"/>
                    </a:p>
                  </a:txBody>
                  <a:tcPr anchor="ctr"/>
                </a:tc>
                <a:extLst>
                  <a:ext uri="{0D108BD9-81ED-4DB2-BD59-A6C34878D82A}">
                    <a16:rowId xmlns:a16="http://schemas.microsoft.com/office/drawing/2014/main" val="10010"/>
                  </a:ext>
                </a:extLst>
              </a:tr>
            </a:tbl>
          </a:graphicData>
        </a:graphic>
      </p:graphicFrame>
      <p:sp>
        <p:nvSpPr>
          <p:cNvPr id="7" name="正方形/長方形 6"/>
          <p:cNvSpPr/>
          <p:nvPr/>
        </p:nvSpPr>
        <p:spPr>
          <a:xfrm>
            <a:off x="838200" y="704511"/>
            <a:ext cx="11247121" cy="584775"/>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申請に必要な書類</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a:solidFill>
                  <a:srgbClr val="FF0000"/>
                </a:solidFill>
              </a:rPr>
              <a:t>※</a:t>
            </a:r>
            <a:r>
              <a:rPr lang="ja-JP" altLang="en-US" b="1" dirty="0">
                <a:solidFill>
                  <a:srgbClr val="FF0000"/>
                </a:solidFill>
              </a:rPr>
              <a:t>計画図・現況写真以外の様式は、ホームページからダウンロードしてください</a:t>
            </a:r>
            <a:r>
              <a:rPr lang="ja-JP" altLang="en-US" sz="2000" b="1" dirty="0">
                <a:solidFill>
                  <a:srgbClr val="FF0000"/>
                </a:solidFill>
              </a:rPr>
              <a:t>。</a:t>
            </a:r>
            <a:endPar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hlinkClick r:id="rId2"/>
          </p:cNvPr>
          <p:cNvSpPr txBox="1"/>
          <p:nvPr/>
        </p:nvSpPr>
        <p:spPr>
          <a:xfrm>
            <a:off x="8664936" y="1121816"/>
            <a:ext cx="3433010" cy="369332"/>
          </a:xfrm>
          <a:prstGeom prst="rect">
            <a:avLst/>
          </a:prstGeom>
          <a:noFill/>
        </p:spPr>
        <p:txBody>
          <a:bodyPr wrap="square" rtlCol="0">
            <a:spAutoFit/>
          </a:bodyPr>
          <a:lstStyle/>
          <a:p>
            <a:r>
              <a:rPr lang="en-US" altLang="ja-JP" dirty="0">
                <a:solidFill>
                  <a:srgbClr val="FF0000"/>
                </a:solidFill>
              </a:rPr>
              <a:t>https://kinokunik.net/download</a:t>
            </a:r>
            <a:endParaRPr kumimoji="1" lang="ja-JP" altLang="en-US" dirty="0">
              <a:solidFill>
                <a:srgbClr val="FF0000"/>
              </a:solidFill>
            </a:endParaRPr>
          </a:p>
        </p:txBody>
      </p:sp>
    </p:spTree>
    <p:extLst>
      <p:ext uri="{BB962C8B-B14F-4D97-AF65-F5344CB8AC3E}">
        <p14:creationId xmlns:p14="http://schemas.microsoft.com/office/powerpoint/2010/main" val="143331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7474" y="3432667"/>
            <a:ext cx="7186829" cy="3362574"/>
          </a:xfrm>
        </p:spPr>
      </p:pic>
      <p:sp>
        <p:nvSpPr>
          <p:cNvPr id="11" name="角丸四角形 10"/>
          <p:cNvSpPr/>
          <p:nvPr/>
        </p:nvSpPr>
        <p:spPr>
          <a:xfrm>
            <a:off x="7112000" y="450376"/>
            <a:ext cx="4406710" cy="3001507"/>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角丸四角形 9"/>
          <p:cNvSpPr/>
          <p:nvPr/>
        </p:nvSpPr>
        <p:spPr>
          <a:xfrm>
            <a:off x="8232819" y="3624110"/>
            <a:ext cx="3768544" cy="1807262"/>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56" y="685835"/>
            <a:ext cx="6822689" cy="3158233"/>
          </a:xfrm>
          <a:prstGeom prst="rect">
            <a:avLst/>
          </a:prstGeom>
        </p:spPr>
      </p:pic>
      <p:sp>
        <p:nvSpPr>
          <p:cNvPr id="4" name="正方形/長方形 3"/>
          <p:cNvSpPr/>
          <p:nvPr/>
        </p:nvSpPr>
        <p:spPr>
          <a:xfrm>
            <a:off x="0" y="177577"/>
            <a:ext cx="12192000" cy="523220"/>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・採択申請書（別紙</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　様式第</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号）</a:t>
            </a:r>
            <a:endParaRPr lang="ja-JP" altLang="en-US" sz="2800" b="1" dirty="0"/>
          </a:p>
        </p:txBody>
      </p:sp>
      <p:sp>
        <p:nvSpPr>
          <p:cNvPr id="6" name="正方形/長方形 5"/>
          <p:cNvSpPr/>
          <p:nvPr/>
        </p:nvSpPr>
        <p:spPr>
          <a:xfrm>
            <a:off x="7112000" y="907587"/>
            <a:ext cx="5080000" cy="1200329"/>
          </a:xfrm>
          <a:prstGeom prst="rect">
            <a:avLst/>
          </a:prstGeom>
        </p:spPr>
        <p:txBody>
          <a:bodyPr wrap="square">
            <a:spAutoFit/>
          </a:bodyPr>
          <a:lstStyle/>
          <a:p>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7375293" y="567437"/>
            <a:ext cx="3968825" cy="2677656"/>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活動推進費</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ヵ年計画の初年度（</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年目）のみ</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年目以降に場所を変え、新たに</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ヵ年計画を立てる場合は初年度（</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年目）に交付されます。</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 name="直線矢印コネクタ 13"/>
          <p:cNvCxnSpPr/>
          <p:nvPr/>
        </p:nvCxnSpPr>
        <p:spPr>
          <a:xfrm flipH="1">
            <a:off x="6797040" y="1507751"/>
            <a:ext cx="433598" cy="39851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4"/>
          <p:cNvSpPr>
            <a:spLocks noGrp="1"/>
          </p:cNvSpPr>
          <p:nvPr>
            <p:ph type="sldNum" sz="quarter" idx="12"/>
          </p:nvPr>
        </p:nvSpPr>
        <p:spPr/>
        <p:txBody>
          <a:bodyPr/>
          <a:lstStyle/>
          <a:p>
            <a:fld id="{65AFBB23-9FA3-47E0-9E03-1A6EA464B4C8}" type="slidenum">
              <a:rPr lang="ja-JP" altLang="en-US" smtClean="0"/>
              <a:pPr/>
              <a:t>22</a:t>
            </a:fld>
            <a:endParaRPr lang="ja-JP" altLang="en-US"/>
          </a:p>
        </p:txBody>
      </p:sp>
      <p:sp>
        <p:nvSpPr>
          <p:cNvPr id="19" name="テキスト ボックス 18">
            <a:extLst>
              <a:ext uri="{FF2B5EF4-FFF2-40B4-BE49-F238E27FC236}">
                <a16:creationId xmlns:a16="http://schemas.microsoft.com/office/drawing/2014/main" id="{D384696C-C815-4DFC-966D-7201EA708ADA}"/>
              </a:ext>
            </a:extLst>
          </p:cNvPr>
          <p:cNvSpPr txBox="1"/>
          <p:nvPr/>
        </p:nvSpPr>
        <p:spPr>
          <a:xfrm>
            <a:off x="8438156" y="3800155"/>
            <a:ext cx="3357870" cy="1631216"/>
          </a:xfrm>
          <a:prstGeom prst="rect">
            <a:avLst/>
          </a:prstGeom>
          <a:noFill/>
          <a:ln>
            <a:noFill/>
          </a:ln>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活動の実施に必要な機材・資機材の購入は</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必要額の１</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２又は１</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３を助成します。（</a:t>
            </a:r>
            <a:r>
              <a:rPr lang="en-US" altLang="ja-JP" sz="2000" dirty="0">
                <a:latin typeface="メイリオ" panose="020B0604030504040204" pitchFamily="50" charset="-128"/>
                <a:ea typeface="メイリオ" panose="020B0604030504040204" pitchFamily="50" charset="-128"/>
              </a:rPr>
              <a:t>100</a:t>
            </a:r>
            <a:r>
              <a:rPr lang="ja-JP" altLang="en-US" sz="2000" dirty="0">
                <a:latin typeface="メイリオ" panose="020B0604030504040204" pitchFamily="50" charset="-128"/>
                <a:ea typeface="メイリオ" panose="020B0604030504040204" pitchFamily="50" charset="-128"/>
              </a:rPr>
              <a:t>円未満切捨て）</a:t>
            </a:r>
            <a:endParaRPr lang="en-US" altLang="ja-JP" sz="2000" dirty="0">
              <a:latin typeface="メイリオ" panose="020B0604030504040204" pitchFamily="50" charset="-128"/>
              <a:ea typeface="メイリオ" panose="020B0604030504040204" pitchFamily="50" charset="-128"/>
            </a:endParaRPr>
          </a:p>
        </p:txBody>
      </p:sp>
      <p:sp>
        <p:nvSpPr>
          <p:cNvPr id="13" name="角丸四角形 12"/>
          <p:cNvSpPr/>
          <p:nvPr/>
        </p:nvSpPr>
        <p:spPr>
          <a:xfrm>
            <a:off x="8232819" y="5618945"/>
            <a:ext cx="3768544" cy="1038529"/>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活動組織当たり、年度ごとに</a:t>
            </a:r>
            <a:endParaRPr kumimoji="1" lang="en-US" altLang="ja-JP" dirty="0">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３７５万円を上限</a:t>
            </a:r>
            <a:r>
              <a:rPr lang="ja-JP" altLang="en-US" dirty="0">
                <a:latin typeface="メイリオ" panose="020B0604030504040204" pitchFamily="50" charset="-128"/>
                <a:ea typeface="メイリオ" panose="020B0604030504040204" pitchFamily="50" charset="-128"/>
              </a:rPr>
              <a:t>として支援。</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（同じ場所で原則３年間支援）</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826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77577"/>
            <a:ext cx="12192000" cy="584775"/>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資機材について</a:t>
            </a: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D384696C-C815-4DFC-966D-7201EA708ADA}"/>
              </a:ext>
            </a:extLst>
          </p:cNvPr>
          <p:cNvSpPr txBox="1"/>
          <p:nvPr/>
        </p:nvSpPr>
        <p:spPr>
          <a:xfrm>
            <a:off x="681921" y="1445570"/>
            <a:ext cx="11178373" cy="1384995"/>
          </a:xfrm>
          <a:prstGeom prst="rect">
            <a:avLst/>
          </a:prstGeom>
          <a:noFill/>
          <a:ln>
            <a:solidFill>
              <a:schemeClr val="tx1"/>
            </a:solid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刈払機、チェンソー、丸鋸、ウィンチ、軽架線、チッパー、あずまや（休憩や作業を実施する簡易建屋）、</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資機材保管庫、</a:t>
            </a:r>
            <a:r>
              <a:rPr lang="ja-JP" altLang="en-US" sz="2800" u="sng" dirty="0">
                <a:latin typeface="メイリオ" panose="020B0604030504040204" pitchFamily="50" charset="-128"/>
                <a:ea typeface="メイリオ" panose="020B0604030504040204" pitchFamily="50" charset="-128"/>
              </a:rPr>
              <a:t>移動式の簡易なトイレ（</a:t>
            </a:r>
            <a:r>
              <a:rPr lang="en-US" altLang="ja-JP" sz="2800" u="sng" dirty="0">
                <a:latin typeface="メイリオ" panose="020B0604030504040204" pitchFamily="50" charset="-128"/>
                <a:ea typeface="メイリオ" panose="020B0604030504040204" pitchFamily="50" charset="-128"/>
              </a:rPr>
              <a:t>※</a:t>
            </a:r>
            <a:r>
              <a:rPr lang="ja-JP" altLang="en-US" sz="2800" u="sng"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、携帯型</a:t>
            </a:r>
            <a:r>
              <a:rPr lang="en-US" altLang="ja-JP" sz="2800" dirty="0">
                <a:latin typeface="メイリオ" panose="020B0604030504040204" pitchFamily="50" charset="-128"/>
                <a:ea typeface="メイリオ" panose="020B0604030504040204" pitchFamily="50" charset="-128"/>
              </a:rPr>
              <a:t>GPS</a:t>
            </a:r>
            <a:r>
              <a:rPr lang="ja-JP" altLang="en-US" sz="2800" dirty="0">
                <a:latin typeface="メイリオ" panose="020B0604030504040204" pitchFamily="50" charset="-128"/>
                <a:ea typeface="メイリオ" panose="020B0604030504040204" pitchFamily="50" charset="-128"/>
              </a:rPr>
              <a:t>機器</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384696C-C815-4DFC-966D-7201EA708ADA}"/>
              </a:ext>
            </a:extLst>
          </p:cNvPr>
          <p:cNvSpPr txBox="1"/>
          <p:nvPr/>
        </p:nvSpPr>
        <p:spPr>
          <a:xfrm>
            <a:off x="681921" y="4033731"/>
            <a:ext cx="11178373" cy="523220"/>
          </a:xfrm>
          <a:prstGeom prst="rect">
            <a:avLst/>
          </a:prstGeom>
          <a:noFill/>
          <a:ln>
            <a:solidFill>
              <a:schemeClr val="tx1"/>
            </a:solid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林内作業車、薪割機、薪ストーブ又は炭焼小屋</a:t>
            </a:r>
            <a:endParaRPr lang="en-US" altLang="ja-JP" sz="28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D384696C-C815-4DFC-966D-7201EA708ADA}"/>
              </a:ext>
            </a:extLst>
          </p:cNvPr>
          <p:cNvSpPr txBox="1"/>
          <p:nvPr/>
        </p:nvSpPr>
        <p:spPr>
          <a:xfrm>
            <a:off x="681922" y="6276532"/>
            <a:ext cx="11178373" cy="461665"/>
          </a:xfrm>
          <a:prstGeom prst="rect">
            <a:avLst/>
          </a:prstGeom>
          <a:noFill/>
          <a:ln>
            <a:noFill/>
          </a:ln>
        </p:spPr>
        <p:txBody>
          <a:bodyPr wrap="square" rtlCol="0">
            <a:spAutoFit/>
          </a:bodyPr>
          <a:lstStyle/>
          <a:p>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関係人口創出・維持タイプで使用する場合は、賃借料に限る</a:t>
            </a:r>
          </a:p>
        </p:txBody>
      </p:sp>
      <p:sp>
        <p:nvSpPr>
          <p:cNvPr id="3" name="テキスト ボックス 2"/>
          <p:cNvSpPr txBox="1"/>
          <p:nvPr/>
        </p:nvSpPr>
        <p:spPr>
          <a:xfrm>
            <a:off x="278969" y="898902"/>
            <a:ext cx="11732217"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必要額の</a:t>
            </a:r>
            <a:r>
              <a:rPr kumimoji="1" lang="en-US" altLang="ja-JP" sz="3200" dirty="0">
                <a:latin typeface="メイリオ" panose="020B0604030504040204" pitchFamily="50" charset="-128"/>
                <a:ea typeface="メイリオ" panose="020B0604030504040204" pitchFamily="50" charset="-128"/>
              </a:rPr>
              <a:t>1/2</a:t>
            </a:r>
            <a:r>
              <a:rPr kumimoji="1" lang="ja-JP" altLang="en-US" sz="3200" dirty="0">
                <a:latin typeface="メイリオ" panose="020B0604030504040204" pitchFamily="50" charset="-128"/>
                <a:ea typeface="メイリオ" panose="020B0604030504040204" pitchFamily="50" charset="-128"/>
              </a:rPr>
              <a:t>助成</a:t>
            </a:r>
          </a:p>
        </p:txBody>
      </p:sp>
      <p:sp>
        <p:nvSpPr>
          <p:cNvPr id="9" name="テキスト ボックス 8"/>
          <p:cNvSpPr txBox="1"/>
          <p:nvPr/>
        </p:nvSpPr>
        <p:spPr>
          <a:xfrm>
            <a:off x="278969" y="3467848"/>
            <a:ext cx="11732217"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必要額の</a:t>
            </a:r>
            <a:r>
              <a:rPr kumimoji="1" lang="en-US" altLang="ja-JP" sz="3200" dirty="0">
                <a:latin typeface="メイリオ" panose="020B0604030504040204" pitchFamily="50" charset="-128"/>
                <a:ea typeface="メイリオ" panose="020B0604030504040204" pitchFamily="50" charset="-128"/>
              </a:rPr>
              <a:t>1/3</a:t>
            </a:r>
            <a:r>
              <a:rPr kumimoji="1" lang="ja-JP" altLang="en-US" sz="3200" dirty="0">
                <a:latin typeface="メイリオ" panose="020B0604030504040204" pitchFamily="50" charset="-128"/>
                <a:ea typeface="メイリオ" panose="020B0604030504040204" pitchFamily="50" charset="-128"/>
              </a:rPr>
              <a:t>助成</a:t>
            </a:r>
          </a:p>
        </p:txBody>
      </p:sp>
      <p:sp>
        <p:nvSpPr>
          <p:cNvPr id="12" name="スライド番号プレースホルダー 11"/>
          <p:cNvSpPr>
            <a:spLocks noGrp="1"/>
          </p:cNvSpPr>
          <p:nvPr>
            <p:ph type="sldNum" sz="quarter" idx="12"/>
          </p:nvPr>
        </p:nvSpPr>
        <p:spPr/>
        <p:txBody>
          <a:bodyPr/>
          <a:lstStyle/>
          <a:p>
            <a:fld id="{65AFBB23-9FA3-47E0-9E03-1A6EA464B4C8}" type="slidenum">
              <a:rPr lang="ja-JP" altLang="en-US" smtClean="0"/>
              <a:pPr/>
              <a:t>23</a:t>
            </a:fld>
            <a:endParaRPr lang="ja-JP" altLang="en-US"/>
          </a:p>
        </p:txBody>
      </p:sp>
      <p:sp>
        <p:nvSpPr>
          <p:cNvPr id="11" name="テキスト ボックス 10">
            <a:extLst>
              <a:ext uri="{FF2B5EF4-FFF2-40B4-BE49-F238E27FC236}">
                <a16:creationId xmlns:a16="http://schemas.microsoft.com/office/drawing/2014/main" id="{D384696C-C815-4DFC-966D-7201EA708ADA}"/>
              </a:ext>
            </a:extLst>
          </p:cNvPr>
          <p:cNvSpPr txBox="1"/>
          <p:nvPr/>
        </p:nvSpPr>
        <p:spPr>
          <a:xfrm>
            <a:off x="559091" y="4988851"/>
            <a:ext cx="8630960" cy="461665"/>
          </a:xfrm>
          <a:prstGeom prst="rect">
            <a:avLst/>
          </a:prstGeom>
          <a:noFill/>
          <a:ln>
            <a:noFill/>
          </a:ln>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・パソコン、デジカメ等汎用性の高い物品等は対象外です。</a:t>
            </a:r>
          </a:p>
        </p:txBody>
      </p:sp>
      <p:sp>
        <p:nvSpPr>
          <p:cNvPr id="13" name="テキスト ボックス 12">
            <a:extLst>
              <a:ext uri="{FF2B5EF4-FFF2-40B4-BE49-F238E27FC236}">
                <a16:creationId xmlns:a16="http://schemas.microsoft.com/office/drawing/2014/main" id="{D384696C-C815-4DFC-966D-7201EA708ADA}"/>
              </a:ext>
            </a:extLst>
          </p:cNvPr>
          <p:cNvSpPr txBox="1"/>
          <p:nvPr/>
        </p:nvSpPr>
        <p:spPr>
          <a:xfrm>
            <a:off x="559091" y="5550763"/>
            <a:ext cx="10738076" cy="646331"/>
          </a:xfrm>
          <a:prstGeom prst="rect">
            <a:avLst/>
          </a:prstGeom>
          <a:noFill/>
          <a:ln>
            <a:noFill/>
          </a:ln>
        </p:spPr>
        <p:txBody>
          <a:bodyPr wrap="square" rtlCol="0">
            <a:spAutoFit/>
          </a:bodyPr>
          <a:lstStyle/>
          <a:p>
            <a:pPr>
              <a:lnSpc>
                <a:spcPct val="150000"/>
              </a:lnSpc>
            </a:pPr>
            <a:r>
              <a:rPr lang="ja-JP" altLang="en-US" sz="2400" dirty="0">
                <a:latin typeface="メイリオ" panose="020B0604030504040204" pitchFamily="50" charset="-128"/>
                <a:ea typeface="メイリオ" panose="020B0604030504040204" pitchFamily="50" charset="-128"/>
              </a:rPr>
              <a:t>・</a:t>
            </a:r>
            <a:r>
              <a:rPr lang="ja-JP" altLang="ja-JP" sz="2400" dirty="0">
                <a:latin typeface="メイリオ" panose="020B0604030504040204" pitchFamily="50" charset="-128"/>
                <a:ea typeface="メイリオ" panose="020B0604030504040204" pitchFamily="50" charset="-128"/>
              </a:rPr>
              <a:t>レンタルと</a:t>
            </a:r>
            <a:r>
              <a:rPr lang="ja-JP" altLang="en-US" sz="2400" dirty="0">
                <a:latin typeface="メイリオ" panose="020B0604030504040204" pitchFamily="50" charset="-128"/>
                <a:ea typeface="メイリオ" panose="020B0604030504040204" pitchFamily="50" charset="-128"/>
              </a:rPr>
              <a:t>の比較　→購入する方が安い場合は購入可能</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120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5" y="654962"/>
            <a:ext cx="8873410" cy="5272068"/>
          </a:xfrm>
          <a:prstGeom prst="rect">
            <a:avLst/>
          </a:prstGeom>
        </p:spPr>
      </p:pic>
      <p:sp>
        <p:nvSpPr>
          <p:cNvPr id="8" name="角丸四角形 7"/>
          <p:cNvSpPr/>
          <p:nvPr/>
        </p:nvSpPr>
        <p:spPr>
          <a:xfrm>
            <a:off x="8098861" y="491544"/>
            <a:ext cx="4024167" cy="1686722"/>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 name="正方形/長方形 38"/>
          <p:cNvSpPr/>
          <p:nvPr/>
        </p:nvSpPr>
        <p:spPr>
          <a:xfrm>
            <a:off x="8334689" y="681817"/>
            <a:ext cx="3552512" cy="1846659"/>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月別スケジュール</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何月から何月まで、どんな活動を行うかをご記入ください</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0" y="131742"/>
            <a:ext cx="12192000" cy="523220"/>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・採択申請書（別紙</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　様式第</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号）</a:t>
            </a:r>
            <a:endParaRPr lang="ja-JP" altLang="en-US" sz="2800" b="1" dirty="0"/>
          </a:p>
        </p:txBody>
      </p:sp>
      <p:sp>
        <p:nvSpPr>
          <p:cNvPr id="7" name="スライド番号プレースホルダー 6"/>
          <p:cNvSpPr>
            <a:spLocks noGrp="1"/>
          </p:cNvSpPr>
          <p:nvPr>
            <p:ph type="sldNum" sz="quarter" idx="12"/>
          </p:nvPr>
        </p:nvSpPr>
        <p:spPr/>
        <p:txBody>
          <a:bodyPr/>
          <a:lstStyle/>
          <a:p>
            <a:fld id="{65AFBB23-9FA3-47E0-9E03-1A6EA464B4C8}" type="slidenum">
              <a:rPr lang="ja-JP" altLang="en-US" smtClean="0"/>
              <a:pPr/>
              <a:t>24</a:t>
            </a:fld>
            <a:endParaRPr lang="ja-JP" altLang="en-US"/>
          </a:p>
        </p:txBody>
      </p:sp>
      <p:sp>
        <p:nvSpPr>
          <p:cNvPr id="5" name="テキスト ボックス 4"/>
          <p:cNvSpPr txBox="1"/>
          <p:nvPr/>
        </p:nvSpPr>
        <p:spPr>
          <a:xfrm>
            <a:off x="8438606" y="2873829"/>
            <a:ext cx="3592285" cy="707886"/>
          </a:xfrm>
          <a:prstGeom prst="rect">
            <a:avLst/>
          </a:prstGeom>
          <a:noFill/>
        </p:spPr>
        <p:txBody>
          <a:bodyPr wrap="square" rtlCol="0">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作業は２月１５日まで完了</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kumimoji="1" lang="ja-JP" altLang="en-US" sz="2000" b="1" dirty="0">
                <a:solidFill>
                  <a:srgbClr val="FF0000"/>
                </a:solidFill>
                <a:latin typeface="メイリオ" panose="020B0604030504040204" pitchFamily="50" charset="-128"/>
                <a:ea typeface="メイリオ" panose="020B0604030504040204" pitchFamily="50" charset="-128"/>
              </a:rPr>
              <a:t>報告書の提出は</a:t>
            </a:r>
            <a:r>
              <a:rPr lang="ja-JP" altLang="en-US" sz="2000" b="1" dirty="0">
                <a:solidFill>
                  <a:srgbClr val="FF0000"/>
                </a:solidFill>
                <a:latin typeface="メイリオ" panose="020B0604030504040204" pitchFamily="50" charset="-128"/>
                <a:ea typeface="メイリオ" panose="020B0604030504040204" pitchFamily="50" charset="-128"/>
              </a:rPr>
              <a:t>２月末日〆切</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4299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1343" y="1335701"/>
            <a:ext cx="8024091" cy="3213110"/>
          </a:xfrm>
        </p:spPr>
      </p:pic>
      <p:sp>
        <p:nvSpPr>
          <p:cNvPr id="11" name="角丸四角形 10"/>
          <p:cNvSpPr/>
          <p:nvPr/>
        </p:nvSpPr>
        <p:spPr>
          <a:xfrm>
            <a:off x="5416427" y="4548811"/>
            <a:ext cx="6203859" cy="2117138"/>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角丸四角形 9"/>
          <p:cNvSpPr/>
          <p:nvPr/>
        </p:nvSpPr>
        <p:spPr>
          <a:xfrm>
            <a:off x="8518357" y="1108974"/>
            <a:ext cx="3212431" cy="1427056"/>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安全講習会</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活動場所の森林内で　　          活動月に実施</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65AFBB23-9FA3-47E0-9E03-1A6EA464B4C8}" type="slidenum">
              <a:rPr kumimoji="1" lang="ja-JP" altLang="en-US" smtClean="0"/>
              <a:t>25</a:t>
            </a:fld>
            <a:endParaRPr kumimoji="1" lang="ja-JP" altLang="en-US"/>
          </a:p>
        </p:txBody>
      </p:sp>
      <p:sp>
        <p:nvSpPr>
          <p:cNvPr id="7" name="コンテンツ プレースホルダー 6"/>
          <p:cNvSpPr>
            <a:spLocks noGrp="1"/>
          </p:cNvSpPr>
          <p:nvPr>
            <p:ph sz="half" idx="2"/>
          </p:nvPr>
        </p:nvSpPr>
        <p:spPr>
          <a:xfrm>
            <a:off x="5497409" y="4859301"/>
            <a:ext cx="5704313" cy="1806648"/>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関係人口創出・維持タイプ</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参加者名の記入</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名以上（高校生以上）必要）　　　　　</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活動内容を記入</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8"/>
          <p:cNvSpPr>
            <a:spLocks noGrp="1"/>
          </p:cNvSpPr>
          <p:nvPr>
            <p:ph type="title"/>
          </p:nvPr>
        </p:nvSpPr>
        <p:spPr>
          <a:xfrm>
            <a:off x="838200" y="432241"/>
            <a:ext cx="10515600" cy="480131"/>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・採択申請書（別紙</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様式第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号）</a:t>
            </a:r>
            <a:endParaRPr lang="ja-JP" altLang="en-US" sz="2800" dirty="0"/>
          </a:p>
        </p:txBody>
      </p:sp>
    </p:spTree>
    <p:extLst>
      <p:ext uri="{BB962C8B-B14F-4D97-AF65-F5344CB8AC3E}">
        <p14:creationId xmlns:p14="http://schemas.microsoft.com/office/powerpoint/2010/main" val="3457819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6268453" y="3710479"/>
            <a:ext cx="5688030" cy="2913722"/>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角丸四角形 8"/>
          <p:cNvSpPr/>
          <p:nvPr/>
        </p:nvSpPr>
        <p:spPr>
          <a:xfrm>
            <a:off x="6268453" y="1356783"/>
            <a:ext cx="5720347" cy="1427056"/>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57" y="1098012"/>
            <a:ext cx="5577596" cy="4714959"/>
          </a:xfrm>
          <a:prstGeom prst="rect">
            <a:avLst/>
          </a:prstGeom>
        </p:spPr>
      </p:pic>
      <p:sp>
        <p:nvSpPr>
          <p:cNvPr id="24" name="正方形/長方形 23"/>
          <p:cNvSpPr/>
          <p:nvPr/>
        </p:nvSpPr>
        <p:spPr>
          <a:xfrm>
            <a:off x="0" y="131742"/>
            <a:ext cx="12192000"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・活動計画書（別紙</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様式第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号）</a:t>
            </a:r>
            <a:endParaRPr lang="ja-JP" altLang="en-US" sz="2800" dirty="0"/>
          </a:p>
        </p:txBody>
      </p:sp>
      <p:sp>
        <p:nvSpPr>
          <p:cNvPr id="29" name="テキスト ボックス 28">
            <a:extLst>
              <a:ext uri="{FF2B5EF4-FFF2-40B4-BE49-F238E27FC236}">
                <a16:creationId xmlns:a16="http://schemas.microsoft.com/office/drawing/2014/main" id="{D384696C-C815-4DFC-966D-7201EA708ADA}"/>
              </a:ext>
            </a:extLst>
          </p:cNvPr>
          <p:cNvSpPr txBox="1"/>
          <p:nvPr/>
        </p:nvSpPr>
        <p:spPr>
          <a:xfrm>
            <a:off x="6567200" y="908700"/>
            <a:ext cx="5421600" cy="1938992"/>
          </a:xfrm>
          <a:prstGeom prst="rect">
            <a:avLst/>
          </a:prstGeom>
          <a:noFill/>
          <a:ln>
            <a:noFill/>
          </a:ln>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rPr>
              <a:t>地区の概要、取組の背景等・地元の自治体、自治会、集落のニーズに対応するなど地域の活性化への寄与等</a:t>
            </a:r>
            <a:endParaRPr lang="en-US" altLang="ja-JP" sz="2000" dirty="0">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4.</a:t>
            </a:r>
            <a:r>
              <a:rPr lang="ja-JP" altLang="en-US" sz="2000" dirty="0">
                <a:latin typeface="メイリオ" panose="020B0604030504040204" pitchFamily="50" charset="-128"/>
                <a:ea typeface="メイリオ" panose="020B0604030504040204" pitchFamily="50" charset="-128"/>
              </a:rPr>
              <a:t>取組概要</a:t>
            </a:r>
            <a:r>
              <a:rPr kumimoji="1" lang="ja-JP" altLang="en-US" sz="2000" dirty="0">
                <a:latin typeface="メイリオ" panose="020B0604030504040204" pitchFamily="50" charset="-128"/>
                <a:ea typeface="メイリオ" panose="020B0604030504040204" pitchFamily="50" charset="-128"/>
              </a:rPr>
              <a:t>は、特に詳しく記入してください</a:t>
            </a:r>
            <a:endParaRPr lang="en-US" altLang="ja-JP" sz="2000" dirty="0">
              <a:latin typeface="メイリオ" panose="020B0604030504040204" pitchFamily="50" charset="-128"/>
              <a:ea typeface="メイリオ" panose="020B0604030504040204" pitchFamily="50" charset="-128"/>
            </a:endParaRPr>
          </a:p>
        </p:txBody>
      </p:sp>
      <p:cxnSp>
        <p:nvCxnSpPr>
          <p:cNvPr id="31" name="直線矢印コネクタ 30"/>
          <p:cNvCxnSpPr/>
          <p:nvPr/>
        </p:nvCxnSpPr>
        <p:spPr>
          <a:xfrm flipH="1">
            <a:off x="4206240" y="1834189"/>
            <a:ext cx="2360960" cy="137624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1195754" y="2714171"/>
            <a:ext cx="5371446" cy="18437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D384696C-C815-4DFC-966D-7201EA708ADA}"/>
              </a:ext>
            </a:extLst>
          </p:cNvPr>
          <p:cNvSpPr txBox="1"/>
          <p:nvPr/>
        </p:nvSpPr>
        <p:spPr>
          <a:xfrm>
            <a:off x="6567200" y="4038878"/>
            <a:ext cx="5421600" cy="2585323"/>
          </a:xfrm>
          <a:prstGeom prst="rect">
            <a:avLst/>
          </a:prstGeom>
          <a:noFill/>
          <a:ln>
            <a:noFill/>
          </a:ln>
        </p:spPr>
        <p:txBody>
          <a:bodyPr wrap="square" rtlCol="0">
            <a:spAutoFit/>
          </a:bodyPr>
          <a:lstStyle/>
          <a:p>
            <a:r>
              <a:rPr lang="ja-JP" altLang="en-US" dirty="0">
                <a:latin typeface="メイリオ" panose="020B0604030504040204" pitchFamily="50" charset="-128"/>
                <a:ea typeface="メイリオ" panose="020B0604030504040204" pitchFamily="50" charset="-128"/>
              </a:rPr>
              <a:t>他</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rPr>
              <a:t>年度別スケジュール</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7.</a:t>
            </a:r>
            <a:r>
              <a:rPr lang="ja-JP" altLang="en-US" dirty="0">
                <a:latin typeface="メイリオ" panose="020B0604030504040204" pitchFamily="50" charset="-128"/>
                <a:ea typeface="メイリオ" panose="020B0604030504040204" pitchFamily="50" charset="-128"/>
              </a:rPr>
              <a:t>モニタリング調査方法</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8.</a:t>
            </a:r>
            <a:r>
              <a:rPr lang="ja-JP" altLang="en-US" dirty="0">
                <a:latin typeface="メイリオ" panose="020B0604030504040204" pitchFamily="50" charset="-128"/>
                <a:ea typeface="メイリオ" panose="020B0604030504040204" pitchFamily="50" charset="-128"/>
              </a:rPr>
              <a:t>年度別に実施する安全講習等の名称及び内容</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9.</a:t>
            </a:r>
            <a:r>
              <a:rPr lang="ja-JP" altLang="en-US" dirty="0">
                <a:latin typeface="メイリオ" panose="020B0604030504040204" pitchFamily="50" charset="-128"/>
                <a:ea typeface="メイリオ" panose="020B0604030504040204" pitchFamily="50" charset="-128"/>
              </a:rPr>
              <a:t>安全のために装備する物品及び傷害保険の名称</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10.4</a:t>
            </a:r>
            <a:r>
              <a:rPr lang="ja-JP" altLang="en-US" dirty="0">
                <a:latin typeface="メイリオ" panose="020B0604030504040204" pitchFamily="50" charset="-128"/>
                <a:ea typeface="メイリオ" panose="020B0604030504040204" pitchFamily="50" charset="-128"/>
              </a:rPr>
              <a:t>年目以降の活動（森林管理）計画</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rPr>
              <a:t>持続性向上に向けた取組</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13.</a:t>
            </a:r>
            <a:r>
              <a:rPr lang="ja-JP" altLang="en-US" dirty="0">
                <a:latin typeface="メイリオ" panose="020B0604030504040204" pitchFamily="50" charset="-128"/>
                <a:ea typeface="メイリオ" panose="020B0604030504040204" pitchFamily="50" charset="-128"/>
              </a:rPr>
              <a:t>その他（</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）収入</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等必要事項をご記入ください</a:t>
            </a:r>
            <a:endParaRPr lang="en-US" altLang="ja-JP" dirty="0">
              <a:latin typeface="メイリオ" panose="020B0604030504040204" pitchFamily="50" charset="-128"/>
              <a:ea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65AFBB23-9FA3-47E0-9E03-1A6EA464B4C8}" type="slidenum">
              <a:rPr lang="ja-JP" altLang="en-US" smtClean="0"/>
              <a:pPr/>
              <a:t>26</a:t>
            </a:fld>
            <a:endParaRPr lang="ja-JP" altLang="en-US"/>
          </a:p>
        </p:txBody>
      </p:sp>
    </p:spTree>
    <p:extLst>
      <p:ext uri="{BB962C8B-B14F-4D97-AF65-F5344CB8AC3E}">
        <p14:creationId xmlns:p14="http://schemas.microsoft.com/office/powerpoint/2010/main" val="3023569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6384371" y="2173731"/>
            <a:ext cx="5439027" cy="1906342"/>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normAutofit lnSpcReduction="10000"/>
          </a:bodyPr>
          <a:lstStyle/>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役員については、規約の第</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章役員</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（役員の定数及び選任）第</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条の人数に沿って役員全員をご記入ください。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副代表・書記・会計・監査役（兼任可）</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dirty="0"/>
          </a:p>
        </p:txBody>
      </p:sp>
      <p:pic>
        <p:nvPicPr>
          <p:cNvPr id="2" name="図 1"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84" y="1000321"/>
            <a:ext cx="5959954" cy="5463292"/>
          </a:xfrm>
          <a:prstGeom prst="rect">
            <a:avLst/>
          </a:prstGeom>
        </p:spPr>
      </p:pic>
      <p:sp>
        <p:nvSpPr>
          <p:cNvPr id="18" name="正方形/長方形 17"/>
          <p:cNvSpPr/>
          <p:nvPr/>
        </p:nvSpPr>
        <p:spPr>
          <a:xfrm>
            <a:off x="0" y="177577"/>
            <a:ext cx="12192000"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・参加同意書（別紙</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様式第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号　別紙）</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p:cNvSpPr txBox="1">
            <a:spLocks/>
          </p:cNvSpPr>
          <p:nvPr/>
        </p:nvSpPr>
        <p:spPr>
          <a:xfrm>
            <a:off x="6492655" y="907191"/>
            <a:ext cx="6524698" cy="1304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活動に参加される方は全員参加同意書に</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氏名・住所をご記入ください。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ー 2"/>
          <p:cNvSpPr txBox="1">
            <a:spLocks/>
          </p:cNvSpPr>
          <p:nvPr/>
        </p:nvSpPr>
        <p:spPr>
          <a:xfrm>
            <a:off x="6384371" y="2336486"/>
            <a:ext cx="5439027" cy="2851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矢印コネクタ 8"/>
          <p:cNvCxnSpPr/>
          <p:nvPr/>
        </p:nvCxnSpPr>
        <p:spPr>
          <a:xfrm flipH="1">
            <a:off x="801858" y="2560320"/>
            <a:ext cx="5582513" cy="11716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65AFBB23-9FA3-47E0-9E03-1A6EA464B4C8}" type="slidenum">
              <a:rPr lang="ja-JP" altLang="en-US" smtClean="0"/>
              <a:pPr/>
              <a:t>27</a:t>
            </a:fld>
            <a:endParaRPr lang="ja-JP" altLang="en-US"/>
          </a:p>
        </p:txBody>
      </p:sp>
    </p:spTree>
    <p:extLst>
      <p:ext uri="{BB962C8B-B14F-4D97-AF65-F5344CB8AC3E}">
        <p14:creationId xmlns:p14="http://schemas.microsoft.com/office/powerpoint/2010/main" val="1499262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15" y="487618"/>
            <a:ext cx="4998007" cy="55747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996" y="6062318"/>
            <a:ext cx="5470597" cy="865180"/>
          </a:xfrm>
          <a:prstGeom prst="rect">
            <a:avLst/>
          </a:prstGeom>
        </p:spPr>
      </p:pic>
      <p:sp>
        <p:nvSpPr>
          <p:cNvPr id="13" name="角丸四角形 12"/>
          <p:cNvSpPr/>
          <p:nvPr/>
        </p:nvSpPr>
        <p:spPr>
          <a:xfrm>
            <a:off x="5310361" y="4363277"/>
            <a:ext cx="6203859" cy="1427056"/>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角丸四角形 3"/>
          <p:cNvSpPr/>
          <p:nvPr/>
        </p:nvSpPr>
        <p:spPr>
          <a:xfrm>
            <a:off x="5310362" y="2929593"/>
            <a:ext cx="6203859" cy="1057724"/>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p:cNvSpPr/>
          <p:nvPr/>
        </p:nvSpPr>
        <p:spPr>
          <a:xfrm>
            <a:off x="0" y="177577"/>
            <a:ext cx="12192000"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・規約（別紙</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様式第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号）</a:t>
            </a:r>
            <a:endParaRPr lang="ja-JP" altLang="en-US" sz="2800" dirty="0"/>
          </a:p>
        </p:txBody>
      </p:sp>
      <p:sp>
        <p:nvSpPr>
          <p:cNvPr id="5" name="コンテンツ プレースホルダー 2"/>
          <p:cNvSpPr>
            <a:spLocks noGrp="1"/>
          </p:cNvSpPr>
          <p:nvPr>
            <p:ph idx="1"/>
          </p:nvPr>
        </p:nvSpPr>
        <p:spPr>
          <a:xfrm>
            <a:off x="5401423" y="4459033"/>
            <a:ext cx="6112797" cy="1707260"/>
          </a:xfrm>
        </p:spPr>
        <p:txBody>
          <a:bodyPr>
            <a:normAutofit/>
          </a:bodyPr>
          <a:lstStyle/>
          <a:p>
            <a:pPr marL="0" indent="0">
              <a:buNone/>
            </a:pP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条の会費について</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・他収入のある団体は徴収する必要がありませんが、他収入がない団体の場合、会の自立的活動のために会費の徴収が必要です。</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コンテンツ プレースホルダー 2"/>
          <p:cNvSpPr txBox="1">
            <a:spLocks/>
          </p:cNvSpPr>
          <p:nvPr/>
        </p:nvSpPr>
        <p:spPr>
          <a:xfrm>
            <a:off x="5401424" y="3191257"/>
            <a:ext cx="6625180" cy="7250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条の役員の定数及び選任ついて</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参加同意書の役員の役職の人数をご記入ください。</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65AFBB23-9FA3-47E0-9E03-1A6EA464B4C8}" type="slidenum">
              <a:rPr lang="ja-JP" altLang="en-US" smtClean="0"/>
              <a:pPr/>
              <a:t>28</a:t>
            </a:fld>
            <a:endParaRPr lang="ja-JP" altLang="en-US"/>
          </a:p>
        </p:txBody>
      </p:sp>
      <p:cxnSp>
        <p:nvCxnSpPr>
          <p:cNvPr id="19" name="直線矢印コネクタ 18">
            <a:extLst>
              <a:ext uri="{FF2B5EF4-FFF2-40B4-BE49-F238E27FC236}">
                <a16:creationId xmlns:a16="http://schemas.microsoft.com/office/drawing/2014/main" id="{77F4FA39-53B0-4C92-923D-B7D7BC336712}"/>
              </a:ext>
            </a:extLst>
          </p:cNvPr>
          <p:cNvCxnSpPr>
            <a:cxnSpLocks/>
          </p:cNvCxnSpPr>
          <p:nvPr/>
        </p:nvCxnSpPr>
        <p:spPr>
          <a:xfrm flipH="1">
            <a:off x="4113552" y="3790240"/>
            <a:ext cx="1196810" cy="1794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77F4FA39-53B0-4C92-923D-B7D7BC336712}"/>
              </a:ext>
            </a:extLst>
          </p:cNvPr>
          <p:cNvCxnSpPr>
            <a:cxnSpLocks/>
          </p:cNvCxnSpPr>
          <p:nvPr/>
        </p:nvCxnSpPr>
        <p:spPr>
          <a:xfrm flipH="1">
            <a:off x="6040264" y="5790333"/>
            <a:ext cx="397711" cy="44854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4529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901507" y="2561448"/>
            <a:ext cx="6203859" cy="1778213"/>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角丸四角形 8"/>
          <p:cNvSpPr/>
          <p:nvPr/>
        </p:nvSpPr>
        <p:spPr>
          <a:xfrm>
            <a:off x="5924562" y="548088"/>
            <a:ext cx="6203859" cy="1769742"/>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角丸四角形 9"/>
          <p:cNvSpPr/>
          <p:nvPr/>
        </p:nvSpPr>
        <p:spPr>
          <a:xfrm>
            <a:off x="5924562" y="4683714"/>
            <a:ext cx="6203859" cy="1427056"/>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87" y="874677"/>
            <a:ext cx="5305425" cy="4800600"/>
          </a:xfrm>
          <a:prstGeom prst="rect">
            <a:avLst/>
          </a:prstGeom>
        </p:spPr>
      </p:pic>
      <p:sp>
        <p:nvSpPr>
          <p:cNvPr id="18" name="正方形/長方形 17"/>
          <p:cNvSpPr/>
          <p:nvPr/>
        </p:nvSpPr>
        <p:spPr>
          <a:xfrm>
            <a:off x="0" y="177577"/>
            <a:ext cx="12192000"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・協定書（別紙</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様式第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号）</a:t>
            </a:r>
            <a:endParaRPr lang="ja-JP" altLang="en-US" sz="2800" dirty="0"/>
          </a:p>
        </p:txBody>
      </p:sp>
      <p:sp>
        <p:nvSpPr>
          <p:cNvPr id="4" name="コンテンツ プレースホルダー 2"/>
          <p:cNvSpPr txBox="1">
            <a:spLocks/>
          </p:cNvSpPr>
          <p:nvPr/>
        </p:nvSpPr>
        <p:spPr>
          <a:xfrm>
            <a:off x="5843112" y="790456"/>
            <a:ext cx="6072523" cy="5787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森林経営計画</a:t>
            </a: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他事業による森林整備の計画がある森林</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年目になる活動地　→できません。</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・活動地に後から</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森林経営計画</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等が策定さ  　　　　　　　　　</a:t>
            </a:r>
            <a:r>
              <a:rPr lang="ja-JP" altLang="en-US" sz="2400" dirty="0" err="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れた</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→二重補助となります。</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森林所有者と</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「事前協議」</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が必要です</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協定期間は</a:t>
            </a:r>
            <a:r>
              <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年以上</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活動終了後</a:t>
            </a:r>
            <a:r>
              <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rPr>
              <a:t>5</a:t>
            </a: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rPr>
              <a:t>年以内の転用不可</a:t>
            </a: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森林所有者が構成員</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でも必要となります。</a:t>
            </a:r>
            <a:endParaRPr lang="ja-JP"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 name="直線矢印コネクタ 5">
            <a:extLst>
              <a:ext uri="{FF2B5EF4-FFF2-40B4-BE49-F238E27FC236}">
                <a16:creationId xmlns:a16="http://schemas.microsoft.com/office/drawing/2014/main" id="{77F4FA39-53B0-4C92-923D-B7D7BC336712}"/>
              </a:ext>
            </a:extLst>
          </p:cNvPr>
          <p:cNvCxnSpPr>
            <a:cxnSpLocks/>
          </p:cNvCxnSpPr>
          <p:nvPr/>
        </p:nvCxnSpPr>
        <p:spPr>
          <a:xfrm flipH="1" flipV="1">
            <a:off x="4974968" y="3927199"/>
            <a:ext cx="1116269" cy="102981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3" name="図 2" descr="画面の領域"/>
          <p:cNvPicPr>
            <a:picLocks noChangeAspect="1"/>
          </p:cNvPicPr>
          <p:nvPr/>
        </p:nvPicPr>
        <p:blipFill>
          <a:blip r:embed="rId3"/>
          <a:stretch>
            <a:fillRect/>
          </a:stretch>
        </p:blipFill>
        <p:spPr>
          <a:xfrm>
            <a:off x="6091237" y="3424237"/>
            <a:ext cx="9526" cy="9526"/>
          </a:xfrm>
          <a:prstGeom prst="rect">
            <a:avLst/>
          </a:prstGeom>
        </p:spPr>
      </p:pic>
      <p:sp>
        <p:nvSpPr>
          <p:cNvPr id="11" name="スライド番号プレースホルダー 10"/>
          <p:cNvSpPr>
            <a:spLocks noGrp="1"/>
          </p:cNvSpPr>
          <p:nvPr>
            <p:ph type="sldNum" sz="quarter" idx="12"/>
          </p:nvPr>
        </p:nvSpPr>
        <p:spPr/>
        <p:txBody>
          <a:bodyPr/>
          <a:lstStyle/>
          <a:p>
            <a:fld id="{65AFBB23-9FA3-47E0-9E03-1A6EA464B4C8}" type="slidenum">
              <a:rPr lang="ja-JP" altLang="en-US" smtClean="0"/>
              <a:pPr/>
              <a:t>29</a:t>
            </a:fld>
            <a:endParaRPr lang="ja-JP" altLang="en-US"/>
          </a:p>
        </p:txBody>
      </p:sp>
    </p:spTree>
    <p:extLst>
      <p:ext uri="{BB962C8B-B14F-4D97-AF65-F5344CB8AC3E}">
        <p14:creationId xmlns:p14="http://schemas.microsoft.com/office/powerpoint/2010/main" val="407640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395811" y="4853724"/>
            <a:ext cx="9639928" cy="18302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コンテンツ プレースホルダ 2"/>
          <p:cNvSpPr txBox="1">
            <a:spLocks/>
          </p:cNvSpPr>
          <p:nvPr/>
        </p:nvSpPr>
        <p:spPr>
          <a:xfrm>
            <a:off x="745588" y="3700788"/>
            <a:ext cx="11257990" cy="1007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3200" b="1" dirty="0"/>
              <a:t>→</a:t>
            </a:r>
            <a:r>
              <a:rPr lang="ja-JP" altLang="en-US" sz="3200" b="1" u="sng" dirty="0">
                <a:solidFill>
                  <a:srgbClr val="FF0000"/>
                </a:solidFill>
              </a:rPr>
              <a:t>維持するためには、森林を適正に整備・保全することが重要！</a:t>
            </a:r>
          </a:p>
        </p:txBody>
      </p:sp>
      <p:sp>
        <p:nvSpPr>
          <p:cNvPr id="9" name="正方形/長方形 8"/>
          <p:cNvSpPr/>
          <p:nvPr/>
        </p:nvSpPr>
        <p:spPr>
          <a:xfrm>
            <a:off x="0" y="58312"/>
            <a:ext cx="3363402" cy="584775"/>
          </a:xfrm>
          <a:prstGeom prst="rect">
            <a:avLst/>
          </a:prstGeom>
        </p:spPr>
        <p:txBody>
          <a:bodyPr wrap="square">
            <a:spAutoFit/>
          </a:bodyPr>
          <a:lstStyle/>
          <a:p>
            <a:r>
              <a:rPr lang="en-US" altLang="ja-JP" sz="3200" b="1" u="sng"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b="1" u="sng" dirty="0">
                <a:latin typeface="メイリオ" panose="020B0604030504040204" pitchFamily="50" charset="-128"/>
                <a:ea typeface="メイリオ" panose="020B0604030504040204" pitchFamily="50" charset="-128"/>
                <a:cs typeface="メイリオ" panose="020B0604030504040204" pitchFamily="50" charset="-128"/>
              </a:rPr>
              <a:t>　事業概要</a:t>
            </a:r>
            <a:endParaRPr lang="en-US" altLang="ja-JP" sz="32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 2"/>
          <p:cNvSpPr txBox="1">
            <a:spLocks/>
          </p:cNvSpPr>
          <p:nvPr/>
        </p:nvSpPr>
        <p:spPr>
          <a:xfrm>
            <a:off x="745589" y="722665"/>
            <a:ext cx="10700824" cy="3358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森林は、</a:t>
            </a:r>
            <a:endParaRPr lang="en-US" altLang="ja-JP" dirty="0"/>
          </a:p>
          <a:p>
            <a:pPr marL="0" indent="0">
              <a:buFont typeface="Arial" panose="020B0604020202020204" pitchFamily="34" charset="0"/>
              <a:buNone/>
            </a:pPr>
            <a:r>
              <a:rPr lang="ja-JP" altLang="en-US" dirty="0"/>
              <a:t>　　　　・土砂災害の防止</a:t>
            </a:r>
            <a:endParaRPr lang="en-US" altLang="ja-JP" dirty="0"/>
          </a:p>
          <a:p>
            <a:pPr marL="0" indent="0">
              <a:buFont typeface="Arial" panose="020B0604020202020204" pitchFamily="34" charset="0"/>
              <a:buNone/>
            </a:pPr>
            <a:r>
              <a:rPr lang="ja-JP" altLang="en-US" dirty="0"/>
              <a:t>　　　　・水源の涵養</a:t>
            </a:r>
            <a:endParaRPr lang="en-US" altLang="ja-JP" dirty="0"/>
          </a:p>
          <a:p>
            <a:pPr marL="0" indent="0">
              <a:buFont typeface="Arial" panose="020B0604020202020204" pitchFamily="34" charset="0"/>
              <a:buNone/>
            </a:pPr>
            <a:r>
              <a:rPr lang="ja-JP" altLang="en-US" dirty="0"/>
              <a:t>　　　　・生物多様性維持　</a:t>
            </a:r>
            <a:endParaRPr lang="en-US" altLang="ja-JP" dirty="0"/>
          </a:p>
          <a:p>
            <a:pPr marL="0" indent="0">
              <a:buFont typeface="Arial" panose="020B0604020202020204" pitchFamily="34" charset="0"/>
              <a:buNone/>
            </a:pPr>
            <a:r>
              <a:rPr lang="ja-JP" altLang="en-US" dirty="0"/>
              <a:t>　　　　・休養の場　　　　　</a:t>
            </a:r>
            <a:endParaRPr lang="en-US" altLang="ja-JP" dirty="0"/>
          </a:p>
          <a:p>
            <a:pPr marL="0" indent="0">
              <a:buFont typeface="Arial" panose="020B0604020202020204" pitchFamily="34" charset="0"/>
              <a:buNone/>
            </a:pPr>
            <a:r>
              <a:rPr lang="ja-JP" altLang="en-US" dirty="0"/>
              <a:t>など、多面的な機能を持っている。</a:t>
            </a:r>
            <a:endParaRPr lang="en-US" altLang="ja-JP" dirty="0"/>
          </a:p>
        </p:txBody>
      </p:sp>
      <p:sp>
        <p:nvSpPr>
          <p:cNvPr id="10" name="スライド番号プレースホルダー 9"/>
          <p:cNvSpPr>
            <a:spLocks noGrp="1"/>
          </p:cNvSpPr>
          <p:nvPr>
            <p:ph type="sldNum" sz="quarter" idx="12"/>
          </p:nvPr>
        </p:nvSpPr>
        <p:spPr/>
        <p:txBody>
          <a:bodyPr/>
          <a:lstStyle/>
          <a:p>
            <a:fld id="{65AFBB23-9FA3-47E0-9E03-1A6EA464B4C8}" type="slidenum">
              <a:rPr lang="ja-JP" altLang="en-US" smtClean="0"/>
              <a:pPr/>
              <a:t>3</a:t>
            </a:fld>
            <a:endParaRPr lang="ja-JP" altLang="en-US"/>
          </a:p>
        </p:txBody>
      </p:sp>
      <p:sp>
        <p:nvSpPr>
          <p:cNvPr id="3" name="テキスト ボックス 2"/>
          <p:cNvSpPr txBox="1"/>
          <p:nvPr/>
        </p:nvSpPr>
        <p:spPr>
          <a:xfrm>
            <a:off x="1572151" y="5006020"/>
            <a:ext cx="9721516" cy="1831271"/>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和歌山県面積</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9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約</a:t>
            </a:r>
            <a:r>
              <a:rPr lang="en-US" altLang="ja-JP" sz="3200" dirty="0">
                <a:latin typeface="メイリオ" panose="020B0604030504040204" pitchFamily="50" charset="-128"/>
                <a:ea typeface="メイリオ" panose="020B0604030504040204" pitchFamily="50" charset="-128"/>
              </a:rPr>
              <a:t>472</a:t>
            </a:r>
            <a:r>
              <a:rPr lang="ja-JP" altLang="en-US" sz="3200" dirty="0">
                <a:latin typeface="メイリオ" panose="020B0604030504040204" pitchFamily="50" charset="-128"/>
                <a:ea typeface="メイリオ" panose="020B0604030504040204" pitchFamily="50" charset="-128"/>
              </a:rPr>
              <a:t>千</a:t>
            </a:r>
            <a:r>
              <a:rPr lang="en-US" altLang="ja-JP" sz="3200" dirty="0">
                <a:latin typeface="メイリオ" panose="020B0604030504040204" pitchFamily="50" charset="-128"/>
                <a:ea typeface="メイリオ" panose="020B0604030504040204" pitchFamily="50" charset="-128"/>
              </a:rPr>
              <a:t>ha</a:t>
            </a:r>
            <a:r>
              <a:rPr lang="ja-JP" altLang="en-US" sz="3200" dirty="0">
                <a:latin typeface="メイリオ" panose="020B0604030504040204" pitchFamily="50" charset="-128"/>
                <a:ea typeface="メイリオ" panose="020B0604030504040204" pitchFamily="50" charset="-128"/>
              </a:rPr>
              <a:t>　うち森林　約</a:t>
            </a:r>
            <a:r>
              <a:rPr lang="en-US" altLang="ja-JP" sz="3200" dirty="0">
                <a:latin typeface="メイリオ" panose="020B0604030504040204" pitchFamily="50" charset="-128"/>
                <a:ea typeface="メイリオ" panose="020B0604030504040204" pitchFamily="50" charset="-128"/>
              </a:rPr>
              <a:t>361ha    </a:t>
            </a:r>
            <a:r>
              <a:rPr lang="ja-JP" altLang="en-US" sz="3200" dirty="0">
                <a:solidFill>
                  <a:srgbClr val="FF0000"/>
                </a:solidFill>
                <a:latin typeface="メイリオ" panose="020B0604030504040204" pitchFamily="50" charset="-128"/>
                <a:ea typeface="メイリオ" panose="020B0604030504040204" pitchFamily="50" charset="-128"/>
              </a:rPr>
              <a:t>森林率</a:t>
            </a:r>
            <a:r>
              <a:rPr lang="en-US" altLang="ja-JP" sz="3200" dirty="0">
                <a:solidFill>
                  <a:srgbClr val="FF0000"/>
                </a:solidFill>
                <a:latin typeface="メイリオ" panose="020B0604030504040204" pitchFamily="50" charset="-128"/>
                <a:ea typeface="メイリオ" panose="020B0604030504040204" pitchFamily="50" charset="-128"/>
              </a:rPr>
              <a:t>76.5</a:t>
            </a:r>
            <a:r>
              <a:rPr lang="ja-JP" altLang="en-US" sz="3200" dirty="0">
                <a:solidFill>
                  <a:srgbClr val="FF0000"/>
                </a:solidFill>
                <a:latin typeface="メイリオ" panose="020B0604030504040204" pitchFamily="50" charset="-128"/>
                <a:ea typeface="メイリオ" panose="020B0604030504040204" pitchFamily="50" charset="-128"/>
              </a:rPr>
              <a:t>％</a:t>
            </a:r>
            <a:endParaRPr lang="en-US" altLang="ja-JP" sz="32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2165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890091" y="4325652"/>
            <a:ext cx="4144306" cy="1456884"/>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p:cNvSpPr/>
          <p:nvPr/>
        </p:nvSpPr>
        <p:spPr>
          <a:xfrm>
            <a:off x="0" y="177577"/>
            <a:ext cx="12192000"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・森林計画図（</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1/5000</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以上）　　　　　・森林簿（森林資源情報）</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973C1111-D8DE-4ED9-8AA6-B3B9861E1A0E}"/>
              </a:ext>
            </a:extLst>
          </p:cNvPr>
          <p:cNvPicPr>
            <a:picLocks noChangeAspect="1"/>
          </p:cNvPicPr>
          <p:nvPr/>
        </p:nvPicPr>
        <p:blipFill>
          <a:blip r:embed="rId2"/>
          <a:stretch>
            <a:fillRect/>
          </a:stretch>
        </p:blipFill>
        <p:spPr>
          <a:xfrm>
            <a:off x="524785" y="1912752"/>
            <a:ext cx="6370950" cy="4825799"/>
          </a:xfrm>
          <a:prstGeom prst="rect">
            <a:avLst/>
          </a:prstGeom>
        </p:spPr>
      </p:pic>
      <p:sp>
        <p:nvSpPr>
          <p:cNvPr id="4" name="コンテンツ プレースホルダー 2"/>
          <p:cNvSpPr>
            <a:spLocks noGrp="1"/>
          </p:cNvSpPr>
          <p:nvPr>
            <p:ph idx="1"/>
          </p:nvPr>
        </p:nvSpPr>
        <p:spPr>
          <a:xfrm>
            <a:off x="187370" y="834729"/>
            <a:ext cx="4802641" cy="952730"/>
          </a:xfrm>
        </p:spPr>
        <p:txBody>
          <a:bodyPr>
            <a:normAutofit/>
          </a:bodyPr>
          <a:lstStyle/>
          <a:p>
            <a:pPr marL="0" inden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活動場所の森林計画図、または縮尺</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rPr>
              <a:t>5,000</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分の</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rPr>
              <a:t>1</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以上の図面を添付</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C3D1682B-3278-4F65-9AFE-45D51E380C20}"/>
              </a:ext>
            </a:extLst>
          </p:cNvPr>
          <p:cNvSpPr txBox="1">
            <a:spLocks/>
          </p:cNvSpPr>
          <p:nvPr/>
        </p:nvSpPr>
        <p:spPr>
          <a:xfrm>
            <a:off x="8101603" y="4428450"/>
            <a:ext cx="3783624" cy="12512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2400" dirty="0">
                <a:solidFill>
                  <a:schemeClr val="tx1">
                    <a:lumMod val="85000"/>
                    <a:lumOff val="15000"/>
                  </a:schemeClr>
                </a:solidFill>
                <a:latin typeface="+mj-ea"/>
                <a:ea typeface="+mj-ea"/>
              </a:rPr>
              <a:t>森林計画図および森林簿（森林資源情報）については、各振興局に相談ください。</a:t>
            </a:r>
            <a:endParaRPr lang="en-US" altLang="ja-JP" sz="2400" dirty="0">
              <a:solidFill>
                <a:schemeClr val="tx1">
                  <a:lumMod val="85000"/>
                  <a:lumOff val="15000"/>
                </a:schemeClr>
              </a:solidFill>
              <a:latin typeface="+mj-ea"/>
              <a:ea typeface="+mj-ea"/>
            </a:endParaRPr>
          </a:p>
          <a:p>
            <a:pPr marL="0" indent="0">
              <a:buFont typeface="Arial" pitchFamily="34" charset="0"/>
              <a:buNone/>
            </a:pP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Font typeface="Arial" pitchFamily="34" charset="0"/>
              <a:buNone/>
            </a:pP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859903" y="2139937"/>
            <a:ext cx="1728787" cy="127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p:cNvSpPr>
            <a:spLocks noGrp="1"/>
          </p:cNvSpPr>
          <p:nvPr>
            <p:ph type="sldNum" sz="quarter" idx="12"/>
          </p:nvPr>
        </p:nvSpPr>
        <p:spPr/>
        <p:txBody>
          <a:bodyPr/>
          <a:lstStyle/>
          <a:p>
            <a:fld id="{65AFBB23-9FA3-47E0-9E03-1A6EA464B4C8}" type="slidenum">
              <a:rPr lang="ja-JP" altLang="en-US" smtClean="0"/>
              <a:pPr/>
              <a:t>30</a:t>
            </a:fld>
            <a:endParaRPr lang="ja-JP" altLang="en-US" dirty="0"/>
          </a:p>
        </p:txBody>
      </p:sp>
      <p:sp>
        <p:nvSpPr>
          <p:cNvPr id="8" name="テキスト ボックス 7"/>
          <p:cNvSpPr txBox="1"/>
          <p:nvPr/>
        </p:nvSpPr>
        <p:spPr>
          <a:xfrm>
            <a:off x="782466" y="2267003"/>
            <a:ext cx="1149532" cy="246221"/>
          </a:xfrm>
          <a:prstGeom prst="rect">
            <a:avLst/>
          </a:prstGeom>
          <a:noFill/>
        </p:spPr>
        <p:txBody>
          <a:bodyPr wrap="square" rtlCol="0">
            <a:spAutoFit/>
          </a:bodyPr>
          <a:lstStyle/>
          <a:p>
            <a:r>
              <a:rPr kumimoji="1" lang="ja-JP" altLang="en-US" sz="1000" b="1" dirty="0"/>
              <a:t>和歌山市毛見</a:t>
            </a:r>
          </a:p>
        </p:txBody>
      </p:sp>
      <p:sp>
        <p:nvSpPr>
          <p:cNvPr id="13" name="角丸四角形 12"/>
          <p:cNvSpPr/>
          <p:nvPr/>
        </p:nvSpPr>
        <p:spPr>
          <a:xfrm>
            <a:off x="7890091" y="1408993"/>
            <a:ext cx="3995136" cy="2453323"/>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t>〇〇年度</a:t>
            </a:r>
            <a:endParaRPr lang="en-US" altLang="ja-JP" sz="2400" dirty="0"/>
          </a:p>
          <a:p>
            <a:r>
              <a:rPr kumimoji="1" lang="ja-JP" altLang="en-US" sz="2400" dirty="0"/>
              <a:t>団体名</a:t>
            </a:r>
            <a:endParaRPr kumimoji="1" lang="en-US" altLang="ja-JP" sz="2400" dirty="0"/>
          </a:p>
          <a:p>
            <a:r>
              <a:rPr lang="ja-JP" altLang="en-US" sz="2400" dirty="0"/>
              <a:t>活動タイプ</a:t>
            </a:r>
            <a:endParaRPr lang="en-US" altLang="ja-JP" sz="2400" dirty="0"/>
          </a:p>
          <a:p>
            <a:r>
              <a:rPr kumimoji="1" lang="ja-JP" altLang="en-US" sz="2400" dirty="0"/>
              <a:t>面積</a:t>
            </a:r>
            <a:endParaRPr kumimoji="1" lang="en-US" altLang="ja-JP" sz="2400" dirty="0"/>
          </a:p>
          <a:p>
            <a:r>
              <a:rPr lang="ja-JP" altLang="en-US" sz="2400" dirty="0"/>
              <a:t>森林の位置（色ペンで囲う）</a:t>
            </a:r>
            <a:endParaRPr lang="en-US" altLang="ja-JP" sz="2400" dirty="0"/>
          </a:p>
          <a:p>
            <a:r>
              <a:rPr kumimoji="1" lang="ja-JP" altLang="en-US" sz="2400" dirty="0"/>
              <a:t>〇〇林班〇〇小班</a:t>
            </a:r>
          </a:p>
        </p:txBody>
      </p:sp>
      <p:pic>
        <p:nvPicPr>
          <p:cNvPr id="7" name="グラフィックス 11" descr="戻る 単色塗りつぶし">
            <a:extLst>
              <a:ext uri="{FF2B5EF4-FFF2-40B4-BE49-F238E27FC236}">
                <a16:creationId xmlns:a16="http://schemas.microsoft.com/office/drawing/2014/main" id="{EED32F49-2D99-41E6-A62A-F44108774B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01378" y="1787459"/>
            <a:ext cx="2476178" cy="1034765"/>
          </a:xfrm>
          <a:prstGeom prst="rect">
            <a:avLst/>
          </a:prstGeom>
        </p:spPr>
      </p:pic>
      <p:sp>
        <p:nvSpPr>
          <p:cNvPr id="14" name="正方形/長方形 13"/>
          <p:cNvSpPr/>
          <p:nvPr/>
        </p:nvSpPr>
        <p:spPr>
          <a:xfrm>
            <a:off x="2659873" y="2326580"/>
            <a:ext cx="1273834" cy="127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3475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45568" y="295522"/>
            <a:ext cx="6013509"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・現況写真（各タイプ</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枚以上）</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0700" y="924603"/>
            <a:ext cx="5760459" cy="4669064"/>
          </a:xfrm>
        </p:spPr>
        <p:txBody>
          <a:bodyPr>
            <a:normAutofit/>
          </a:bodyPr>
          <a:lstStyle/>
          <a:p>
            <a:pPr marL="0" inden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取組の実施個所に長期にわたり手入れをしていない場合</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活動タイプ毎　</a:t>
            </a:r>
            <a:r>
              <a:rPr lang="ja-JP"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に</a:t>
            </a:r>
            <a:r>
              <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枚以上</a:t>
            </a:r>
            <a:r>
              <a:rPr lang="ja-JP"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撮影</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計画図に</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撮影した場所を図示してください。</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620351" y="363824"/>
            <a:ext cx="7161196" cy="461665"/>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rPr>
              <a:t>・個別規範：林業　事業者向けチェックシート</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txBox="1">
            <a:spLocks/>
          </p:cNvSpPr>
          <p:nvPr/>
        </p:nvSpPr>
        <p:spPr>
          <a:xfrm>
            <a:off x="6567081" y="6486825"/>
            <a:ext cx="5527466" cy="432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・事業者ではない団体も記載する必要があります。</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descr="画面の領域"/>
          <p:cNvPicPr>
            <a:picLocks noChangeAspect="1"/>
          </p:cNvPicPr>
          <p:nvPr/>
        </p:nvPicPr>
        <p:blipFill rotWithShape="1">
          <a:blip r:embed="rId2">
            <a:extLst>
              <a:ext uri="{28A0092B-C50C-407E-A947-70E740481C1C}">
                <a14:useLocalDpi xmlns:a14="http://schemas.microsoft.com/office/drawing/2010/main" val="0"/>
              </a:ext>
            </a:extLst>
          </a:blip>
          <a:srcRect r="880"/>
          <a:stretch/>
        </p:blipFill>
        <p:spPr>
          <a:xfrm>
            <a:off x="6801373" y="1335784"/>
            <a:ext cx="4974306" cy="5071403"/>
          </a:xfrm>
          <a:prstGeom prst="rect">
            <a:avLst/>
          </a:prstGeom>
        </p:spPr>
      </p:pic>
      <p:cxnSp>
        <p:nvCxnSpPr>
          <p:cNvPr id="8" name="直線コネクタ 7"/>
          <p:cNvCxnSpPr/>
          <p:nvPr/>
        </p:nvCxnSpPr>
        <p:spPr>
          <a:xfrm>
            <a:off x="5760720" y="269910"/>
            <a:ext cx="62665" cy="6387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973C1111-D8DE-4ED9-8AA6-B3B9861E1A0E}"/>
              </a:ext>
            </a:extLst>
          </p:cNvPr>
          <p:cNvPicPr>
            <a:picLocks noChangeAspect="1"/>
          </p:cNvPicPr>
          <p:nvPr/>
        </p:nvPicPr>
        <p:blipFill>
          <a:blip r:embed="rId3"/>
          <a:stretch>
            <a:fillRect/>
          </a:stretch>
        </p:blipFill>
        <p:spPr>
          <a:xfrm>
            <a:off x="581982" y="3259135"/>
            <a:ext cx="4074671" cy="3086439"/>
          </a:xfrm>
          <a:prstGeom prst="rect">
            <a:avLst/>
          </a:prstGeom>
        </p:spPr>
      </p:pic>
      <p:sp>
        <p:nvSpPr>
          <p:cNvPr id="11" name="正方形/長方形 10"/>
          <p:cNvSpPr/>
          <p:nvPr/>
        </p:nvSpPr>
        <p:spPr>
          <a:xfrm>
            <a:off x="859318" y="3415308"/>
            <a:ext cx="988882" cy="9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160079" y="5224221"/>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106603" y="477448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flipV="1">
            <a:off x="2182939" y="5167948"/>
            <a:ext cx="124099" cy="56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110145" y="4850270"/>
            <a:ext cx="5566" cy="141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2518879" y="493641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flipH="1" flipV="1">
            <a:off x="2527869" y="4793996"/>
            <a:ext cx="13870" cy="1271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5"/>
          <p:cNvSpPr>
            <a:spLocks noGrp="1"/>
          </p:cNvSpPr>
          <p:nvPr>
            <p:ph type="sldNum" sz="quarter" idx="12"/>
          </p:nvPr>
        </p:nvSpPr>
        <p:spPr/>
        <p:txBody>
          <a:bodyPr/>
          <a:lstStyle/>
          <a:p>
            <a:fld id="{65AFBB23-9FA3-47E0-9E03-1A6EA464B4C8}" type="slidenum">
              <a:rPr lang="ja-JP" altLang="en-US" smtClean="0"/>
              <a:pPr/>
              <a:t>31</a:t>
            </a:fld>
            <a:endParaRPr lang="ja-JP" altLang="en-US"/>
          </a:p>
        </p:txBody>
      </p:sp>
    </p:spTree>
    <p:extLst>
      <p:ext uri="{BB962C8B-B14F-4D97-AF65-F5344CB8AC3E}">
        <p14:creationId xmlns:p14="http://schemas.microsoft.com/office/powerpoint/2010/main" val="1653761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88397"/>
            <a:ext cx="12192000"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注意事項</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ー 2"/>
          <p:cNvSpPr>
            <a:spLocks noGrp="1"/>
          </p:cNvSpPr>
          <p:nvPr>
            <p:ph idx="1"/>
          </p:nvPr>
        </p:nvSpPr>
        <p:spPr>
          <a:xfrm>
            <a:off x="187370" y="853027"/>
            <a:ext cx="11817259" cy="5288485"/>
          </a:xfrm>
        </p:spPr>
        <p:txBody>
          <a:bodyPr>
            <a:noAutofit/>
          </a:bodyPr>
          <a:lstStyle/>
          <a:p>
            <a:pPr marL="0" indent="0">
              <a:buNone/>
            </a:pPr>
            <a:r>
              <a:rPr lang="ja-JP" altLang="en-US" sz="3200" dirty="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3200" u="sng" dirty="0">
                <a:solidFill>
                  <a:srgbClr val="FF0000"/>
                </a:solidFill>
                <a:latin typeface="メイリオ" panose="020B0604030504040204" pitchFamily="50" charset="-128"/>
                <a:ea typeface="メイリオ" panose="020B0604030504040204" pitchFamily="50" charset="-128"/>
              </a:rPr>
              <a:t>活動地の</a:t>
            </a:r>
            <a:r>
              <a:rPr lang="en-US" altLang="ja-JP" sz="3200" u="sng" dirty="0">
                <a:solidFill>
                  <a:srgbClr val="FF0000"/>
                </a:solidFill>
                <a:latin typeface="メイリオ" panose="020B0604030504040204" pitchFamily="50" charset="-128"/>
                <a:ea typeface="メイリオ" panose="020B0604030504040204" pitchFamily="50" charset="-128"/>
              </a:rPr>
              <a:t>5</a:t>
            </a:r>
            <a:r>
              <a:rPr lang="ja-JP" altLang="en-US" sz="3200" u="sng" dirty="0">
                <a:solidFill>
                  <a:srgbClr val="FF0000"/>
                </a:solidFill>
                <a:latin typeface="メイリオ" panose="020B0604030504040204" pitchFamily="50" charset="-128"/>
                <a:ea typeface="メイリオ" panose="020B0604030504040204" pitchFamily="50" charset="-128"/>
              </a:rPr>
              <a:t>年以内の転用</a:t>
            </a:r>
            <a:r>
              <a:rPr lang="ja-JP" altLang="en-US" sz="3200" dirty="0">
                <a:solidFill>
                  <a:schemeClr val="tx1">
                    <a:lumMod val="85000"/>
                    <a:lumOff val="15000"/>
                  </a:schemeClr>
                </a:solidFill>
                <a:latin typeface="メイリオ" panose="020B0604030504040204" pitchFamily="50" charset="-128"/>
                <a:ea typeface="メイリオ" panose="020B0604030504040204" pitchFamily="50" charset="-128"/>
              </a:rPr>
              <a:t>（売り渡し・譲渡・森林以外の用途への転用など）の場合、相当額の返還していただきます。</a:t>
            </a:r>
            <a:endParaRPr lang="en-US" altLang="ja-JP" sz="32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endParaRPr lang="en-US" altLang="ja-JP" sz="32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r>
              <a:rPr lang="ja-JP" altLang="en-US" sz="3200" dirty="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皆伐・間伐を行う場合</a:t>
            </a:r>
            <a:r>
              <a:rPr lang="ja-JP" altLang="en-US" sz="3200" dirty="0">
                <a:solidFill>
                  <a:schemeClr val="tx1">
                    <a:lumMod val="85000"/>
                    <a:lumOff val="15000"/>
                  </a:schemeClr>
                </a:solidFill>
                <a:latin typeface="メイリオ" panose="020B0604030504040204" pitchFamily="50" charset="-128"/>
                <a:ea typeface="メイリオ" panose="020B0604030504040204" pitchFamily="50" charset="-128"/>
              </a:rPr>
              <a:t>は、森林法第</a:t>
            </a:r>
            <a:r>
              <a:rPr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10</a:t>
            </a:r>
            <a:r>
              <a:rPr lang="ja-JP" altLang="en-US" sz="3200" dirty="0">
                <a:solidFill>
                  <a:schemeClr val="tx1">
                    <a:lumMod val="85000"/>
                    <a:lumOff val="15000"/>
                  </a:schemeClr>
                </a:solidFill>
                <a:latin typeface="メイリオ" panose="020B0604030504040204" pitchFamily="50" charset="-128"/>
                <a:ea typeface="メイリオ" panose="020B0604030504040204" pitchFamily="50" charset="-128"/>
              </a:rPr>
              <a:t>条の</a:t>
            </a:r>
            <a:r>
              <a:rPr lang="en-US" altLang="ja-JP" sz="3200" dirty="0">
                <a:solidFill>
                  <a:schemeClr val="tx1">
                    <a:lumMod val="85000"/>
                    <a:lumOff val="15000"/>
                  </a:schemeClr>
                </a:solidFill>
                <a:latin typeface="メイリオ" panose="020B0604030504040204" pitchFamily="50" charset="-128"/>
                <a:ea typeface="メイリオ" panose="020B0604030504040204" pitchFamily="50" charset="-128"/>
              </a:rPr>
              <a:t>8</a:t>
            </a:r>
            <a:r>
              <a:rPr lang="ja-JP" altLang="en-US" sz="3200" dirty="0">
                <a:solidFill>
                  <a:schemeClr val="tx1">
                    <a:lumMod val="85000"/>
                    <a:lumOff val="15000"/>
                  </a:schemeClr>
                </a:solidFill>
                <a:latin typeface="メイリオ" panose="020B0604030504040204" pitchFamily="50" charset="-128"/>
                <a:ea typeface="メイリオ" panose="020B0604030504040204" pitchFamily="50" charset="-128"/>
              </a:rPr>
              <a:t>に基づく</a:t>
            </a:r>
            <a:r>
              <a:rPr lang="ja-JP" altLang="en-US" sz="3200" dirty="0">
                <a:solidFill>
                  <a:srgbClr val="FF0000"/>
                </a:solidFill>
                <a:latin typeface="メイリオ" panose="020B0604030504040204" pitchFamily="50" charset="-128"/>
                <a:ea typeface="メイリオ" panose="020B0604030504040204" pitchFamily="50" charset="-128"/>
              </a:rPr>
              <a:t>「伐採および伐採後の造林の届出書」の提出</a:t>
            </a:r>
            <a:r>
              <a:rPr lang="ja-JP" altLang="en-US" sz="3200" dirty="0">
                <a:solidFill>
                  <a:schemeClr val="tx1">
                    <a:lumMod val="85000"/>
                    <a:lumOff val="15000"/>
                  </a:schemeClr>
                </a:solidFill>
                <a:latin typeface="メイリオ" panose="020B0604030504040204" pitchFamily="50" charset="-128"/>
                <a:ea typeface="メイリオ" panose="020B0604030504040204" pitchFamily="50" charset="-128"/>
              </a:rPr>
              <a:t>が必要。手続きの詳細は、対象森林のある市町村の林務担当窓口にお問い合わせください。</a:t>
            </a:r>
            <a:endParaRPr lang="en-US" altLang="ja-JP" sz="32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endParaRPr lang="en-US" altLang="ja-JP" sz="32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r>
              <a:rPr lang="ja-JP" altLang="en-US" sz="3200" dirty="0">
                <a:solidFill>
                  <a:schemeClr val="tx1">
                    <a:lumMod val="85000"/>
                    <a:lumOff val="15000"/>
                  </a:schemeClr>
                </a:solidFill>
                <a:latin typeface="メイリオ" panose="020B0604030504040204" pitchFamily="50" charset="-128"/>
                <a:ea typeface="メイリオ" panose="020B0604030504040204" pitchFamily="50" charset="-128"/>
              </a:rPr>
              <a:t>・森林が保安林に指定されている場合は、伐採許可等の手続きが必要となりますので、和歌山県林業振興課へお問い合わせください。</a:t>
            </a:r>
            <a:endParaRPr lang="en-US" altLang="ja-JP" sz="32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endParaRPr lang="en-US" altLang="ja-JP" sz="3200" dirty="0">
              <a:solidFill>
                <a:schemeClr val="tx1">
                  <a:lumMod val="85000"/>
                  <a:lumOff val="15000"/>
                </a:schemeClr>
              </a:solidFill>
              <a:latin typeface="メイリオ" panose="020B0604030504040204" pitchFamily="50" charset="-128"/>
              <a:ea typeface="メイリオ" panose="020B0604030504040204" pitchFamily="50" charset="-128"/>
            </a:endParaRPr>
          </a:p>
          <a:p>
            <a:pPr marL="0" indent="0">
              <a:buNone/>
            </a:pPr>
            <a:endParaRPr lang="en-US" altLang="ja-JP" sz="3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7" name="スライド番号プレースホルダー 6"/>
          <p:cNvSpPr>
            <a:spLocks noGrp="1"/>
          </p:cNvSpPr>
          <p:nvPr>
            <p:ph type="sldNum" sz="quarter" idx="12"/>
          </p:nvPr>
        </p:nvSpPr>
        <p:spPr/>
        <p:txBody>
          <a:bodyPr/>
          <a:lstStyle/>
          <a:p>
            <a:fld id="{65AFBB23-9FA3-47E0-9E03-1A6EA464B4C8}" type="slidenum">
              <a:rPr lang="ja-JP" altLang="en-US" smtClean="0"/>
              <a:pPr/>
              <a:t>32</a:t>
            </a:fld>
            <a:endParaRPr lang="ja-JP" altLang="en-US"/>
          </a:p>
        </p:txBody>
      </p:sp>
    </p:spTree>
    <p:extLst>
      <p:ext uri="{BB962C8B-B14F-4D97-AF65-F5344CB8AC3E}">
        <p14:creationId xmlns:p14="http://schemas.microsoft.com/office/powerpoint/2010/main" val="2920447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7577"/>
            <a:ext cx="7911548" cy="584775"/>
          </a:xfrm>
          <a:prstGeom prst="rect">
            <a:avLst/>
          </a:prstGeom>
        </p:spPr>
        <p:txBody>
          <a:bodyPr wrap="square">
            <a:spAutoFit/>
          </a:bodyPr>
          <a:lstStyle/>
          <a:p>
            <a:r>
              <a:rPr lang="en-US" altLang="ja-JP" sz="3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実績書類の様式説明と注意点</a:t>
            </a:r>
            <a:endParaRPr lang="en-US" altLang="ja-JP" sz="3200" b="1"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0" y="947018"/>
            <a:ext cx="12192000" cy="954107"/>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実績に必要な書類　</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966910799"/>
              </p:ext>
            </p:extLst>
          </p:nvPr>
        </p:nvGraphicFramePr>
        <p:xfrm>
          <a:off x="546797" y="1593444"/>
          <a:ext cx="7014063" cy="4957480"/>
        </p:xfrm>
        <a:graphic>
          <a:graphicData uri="http://schemas.openxmlformats.org/drawingml/2006/table">
            <a:tbl>
              <a:tblPr firstRow="1" bandRow="1">
                <a:tableStyleId>{5C22544A-7EE6-4342-B048-85BDC9FD1C3A}</a:tableStyleId>
              </a:tblPr>
              <a:tblGrid>
                <a:gridCol w="334195">
                  <a:extLst>
                    <a:ext uri="{9D8B030D-6E8A-4147-A177-3AD203B41FA5}">
                      <a16:colId xmlns:a16="http://schemas.microsoft.com/office/drawing/2014/main" val="20000"/>
                    </a:ext>
                  </a:extLst>
                </a:gridCol>
                <a:gridCol w="5919884">
                  <a:extLst>
                    <a:ext uri="{9D8B030D-6E8A-4147-A177-3AD203B41FA5}">
                      <a16:colId xmlns:a16="http://schemas.microsoft.com/office/drawing/2014/main" val="20001"/>
                    </a:ext>
                  </a:extLst>
                </a:gridCol>
                <a:gridCol w="759984">
                  <a:extLst>
                    <a:ext uri="{9D8B030D-6E8A-4147-A177-3AD203B41FA5}">
                      <a16:colId xmlns:a16="http://schemas.microsoft.com/office/drawing/2014/main" val="20003"/>
                    </a:ext>
                  </a:extLst>
                </a:gridCol>
              </a:tblGrid>
              <a:tr h="495748">
                <a:tc>
                  <a:txBody>
                    <a:bodyPr/>
                    <a:lstStyle/>
                    <a:p>
                      <a:endParaRPr kumimoji="1" lang="ja-JP" altLang="en-US" sz="2400" dirty="0"/>
                    </a:p>
                  </a:txBody>
                  <a:tcPr anchor="ctr"/>
                </a:tc>
                <a:tc gridSpan="2">
                  <a:txBody>
                    <a:bodyPr/>
                    <a:lstStyle/>
                    <a:p>
                      <a:pPr algn="ctr"/>
                      <a:r>
                        <a:rPr kumimoji="1" lang="ja-JP" altLang="en-US" sz="2400" dirty="0"/>
                        <a:t>提出書類</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white"/>
                        </a:solidFill>
                        <a:effectLst/>
                        <a:uLnTx/>
                        <a:uFillTx/>
                        <a:latin typeface="Calibri Light" panose="020F0302020204030204"/>
                        <a:ea typeface="+mn-ea"/>
                        <a:cs typeface="+mn-cs"/>
                      </a:endParaRPr>
                    </a:p>
                  </a:txBody>
                  <a:tcPr anchor="ctr"/>
                </a:tc>
                <a:extLst>
                  <a:ext uri="{0D108BD9-81ED-4DB2-BD59-A6C34878D82A}">
                    <a16:rowId xmlns:a16="http://schemas.microsoft.com/office/drawing/2014/main" val="10000"/>
                  </a:ext>
                </a:extLst>
              </a:tr>
              <a:tr h="495748">
                <a:tc>
                  <a:txBody>
                    <a:bodyPr/>
                    <a:lstStyle/>
                    <a:p>
                      <a:pPr algn="l"/>
                      <a:r>
                        <a:rPr kumimoji="1" lang="en-US" altLang="ja-JP" sz="2400" dirty="0"/>
                        <a:t>1</a:t>
                      </a:r>
                      <a:endParaRPr kumimoji="1" lang="ja-JP" altLang="en-US" sz="2400" dirty="0"/>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実施状況報告書</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lang="ja-JP" altLang="en-US" dirty="0"/>
                    </a:p>
                  </a:txBody>
                  <a:tcPr anchor="ctr"/>
                </a:tc>
                <a:extLst>
                  <a:ext uri="{0D108BD9-81ED-4DB2-BD59-A6C34878D82A}">
                    <a16:rowId xmlns:a16="http://schemas.microsoft.com/office/drawing/2014/main" val="10001"/>
                  </a:ext>
                </a:extLst>
              </a:tr>
              <a:tr h="495748">
                <a:tc>
                  <a:txBody>
                    <a:bodyPr/>
                    <a:lstStyle/>
                    <a:p>
                      <a:pPr algn="l"/>
                      <a:r>
                        <a:rPr kumimoji="1" lang="en-US" altLang="ja-JP" sz="2400" dirty="0"/>
                        <a:t>2</a:t>
                      </a:r>
                      <a:endParaRPr kumimoji="1" lang="ja-JP" altLang="en-US" sz="2400" dirty="0"/>
                    </a:p>
                  </a:txBody>
                  <a:tcPr anchor="ctr"/>
                </a:tc>
                <a:tc gridSpan="2">
                  <a:txBody>
                    <a:bodyPr/>
                    <a:lstStyle/>
                    <a:p>
                      <a:pPr algn="l"/>
                      <a:r>
                        <a:rPr lang="zh-TW"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活動記録</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兼作業写真整理帳</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lang="ja-JP" altLang="en-US" dirty="0"/>
                    </a:p>
                  </a:txBody>
                  <a:tcPr anchor="ctr"/>
                </a:tc>
                <a:extLst>
                  <a:ext uri="{0D108BD9-81ED-4DB2-BD59-A6C34878D82A}">
                    <a16:rowId xmlns:a16="http://schemas.microsoft.com/office/drawing/2014/main" val="10002"/>
                  </a:ext>
                </a:extLst>
              </a:tr>
              <a:tr h="495748">
                <a:tc>
                  <a:txBody>
                    <a:bodyPr/>
                    <a:lstStyle/>
                    <a:p>
                      <a:pPr algn="l"/>
                      <a:r>
                        <a:rPr kumimoji="1" lang="en-US" altLang="ja-JP" sz="2400" dirty="0"/>
                        <a:t>3</a:t>
                      </a:r>
                      <a:endParaRPr kumimoji="1" lang="ja-JP" alt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作業写真整理帳</a:t>
                      </a:r>
                      <a:endParaRPr kumimoji="1" lang="ja-JP" altLang="en-US" sz="2400" dirty="0"/>
                    </a:p>
                  </a:txBody>
                  <a:tcPr anchor="ctr"/>
                </a:tc>
                <a:tc>
                  <a:txBody>
                    <a:bodyPr/>
                    <a:lstStyle/>
                    <a:p>
                      <a:endParaRPr lang="ja-JP" altLang="en-US" dirty="0"/>
                    </a:p>
                  </a:txBody>
                  <a:tcPr anchor="ctr"/>
                </a:tc>
                <a:extLst>
                  <a:ext uri="{0D108BD9-81ED-4DB2-BD59-A6C34878D82A}">
                    <a16:rowId xmlns:a16="http://schemas.microsoft.com/office/drawing/2014/main" val="10003"/>
                  </a:ext>
                </a:extLst>
              </a:tr>
              <a:tr h="495748">
                <a:tc>
                  <a:txBody>
                    <a:bodyPr/>
                    <a:lstStyle/>
                    <a:p>
                      <a:pPr algn="l"/>
                      <a:r>
                        <a:rPr kumimoji="1" lang="en-US" altLang="ja-JP" sz="2400" dirty="0"/>
                        <a:t>4</a:t>
                      </a:r>
                      <a:endParaRPr kumimoji="1" lang="ja-JP" altLang="en-US" sz="2400" dirty="0"/>
                    </a:p>
                  </a:txBody>
                  <a:tcPr anchor="ctr"/>
                </a:tc>
                <a:tc>
                  <a:txBody>
                    <a:bodyPr/>
                    <a:lstStyle/>
                    <a:p>
                      <a:pPr algn="l"/>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金銭出納簿</a:t>
                      </a:r>
                      <a:endParaRPr kumimoji="1" lang="ja-JP" altLang="en-US" sz="2400" dirty="0"/>
                    </a:p>
                  </a:txBody>
                  <a:tcPr anchor="ctr"/>
                </a:tc>
                <a:tc>
                  <a:txBody>
                    <a:bodyPr/>
                    <a:lstStyle/>
                    <a:p>
                      <a:endParaRPr lang="ja-JP" altLang="en-US" dirty="0"/>
                    </a:p>
                  </a:txBody>
                  <a:tcPr anchor="ctr"/>
                </a:tc>
                <a:extLst>
                  <a:ext uri="{0D108BD9-81ED-4DB2-BD59-A6C34878D82A}">
                    <a16:rowId xmlns:a16="http://schemas.microsoft.com/office/drawing/2014/main" val="10004"/>
                  </a:ext>
                </a:extLst>
              </a:tr>
              <a:tr h="495748">
                <a:tc>
                  <a:txBody>
                    <a:bodyPr/>
                    <a:lstStyle/>
                    <a:p>
                      <a:pPr algn="l"/>
                      <a:r>
                        <a:rPr kumimoji="1" lang="en-US" altLang="ja-JP" sz="2400" dirty="0"/>
                        <a:t>5</a:t>
                      </a:r>
                      <a:endParaRPr kumimoji="1" lang="ja-JP" altLang="en-US" sz="2400" dirty="0"/>
                    </a:p>
                  </a:txBody>
                  <a:tcPr anchor="ctr"/>
                </a:tc>
                <a:tc>
                  <a:txBody>
                    <a:bodyPr/>
                    <a:lstStyle/>
                    <a:p>
                      <a:pPr algn="l"/>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モニタリング結果報告書</a:t>
                      </a:r>
                      <a:endParaRPr kumimoji="1" lang="ja-JP" altLang="en-US" sz="2400" dirty="0"/>
                    </a:p>
                  </a:txBody>
                  <a:tcPr anchor="ctr"/>
                </a:tc>
                <a:tc>
                  <a:txBody>
                    <a:bodyPr/>
                    <a:lstStyle/>
                    <a:p>
                      <a:endParaRPr lang="ja-JP" altLang="en-US" dirty="0"/>
                    </a:p>
                  </a:txBody>
                  <a:tcPr anchor="ctr"/>
                </a:tc>
                <a:extLst>
                  <a:ext uri="{0D108BD9-81ED-4DB2-BD59-A6C34878D82A}">
                    <a16:rowId xmlns:a16="http://schemas.microsoft.com/office/drawing/2014/main" val="10005"/>
                  </a:ext>
                </a:extLst>
              </a:tr>
              <a:tr h="495748">
                <a:tc>
                  <a:txBody>
                    <a:bodyPr/>
                    <a:lstStyle/>
                    <a:p>
                      <a:pPr algn="l"/>
                      <a:r>
                        <a:rPr kumimoji="1" lang="en-US" altLang="ja-JP" sz="2400" dirty="0"/>
                        <a:t>6</a:t>
                      </a:r>
                      <a:endParaRPr kumimoji="1" lang="ja-JP" altLang="en-US" sz="2400" dirty="0"/>
                    </a:p>
                  </a:txBody>
                  <a:tcPr anchor="ctr"/>
                </a:tc>
                <a:tc>
                  <a:txBody>
                    <a:bodyPr/>
                    <a:lstStyle/>
                    <a:p>
                      <a:pPr algn="l"/>
                      <a:r>
                        <a:rPr lang="zh-TW"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実施状況整理票</a:t>
                      </a:r>
                      <a:endParaRPr kumimoji="1" lang="ja-JP" altLang="en-US" sz="2400" dirty="0"/>
                    </a:p>
                  </a:txBody>
                  <a:tcPr anchor="ctr"/>
                </a:tc>
                <a:tc>
                  <a:txBody>
                    <a:bodyPr/>
                    <a:lstStyle/>
                    <a:p>
                      <a:endParaRPr lang="ja-JP" altLang="en-US" dirty="0"/>
                    </a:p>
                  </a:txBody>
                  <a:tcPr anchor="ctr"/>
                </a:tc>
                <a:extLst>
                  <a:ext uri="{0D108BD9-81ED-4DB2-BD59-A6C34878D82A}">
                    <a16:rowId xmlns:a16="http://schemas.microsoft.com/office/drawing/2014/main" val="10006"/>
                  </a:ext>
                </a:extLst>
              </a:tr>
              <a:tr h="495748">
                <a:tc>
                  <a:txBody>
                    <a:bodyPr/>
                    <a:lstStyle/>
                    <a:p>
                      <a:pPr algn="l"/>
                      <a:r>
                        <a:rPr kumimoji="1" lang="en-US" altLang="ja-JP" sz="2400" dirty="0"/>
                        <a:t>7</a:t>
                      </a:r>
                      <a:endParaRPr kumimoji="1" lang="ja-JP" altLang="en-US" sz="2400" dirty="0"/>
                    </a:p>
                  </a:txBody>
                  <a:tcPr anchor="ctr"/>
                </a:tc>
                <a:tc>
                  <a:txBody>
                    <a:bodyPr/>
                    <a:lstStyle/>
                    <a:p>
                      <a:pPr algn="l"/>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効果チェックシート</a:t>
                      </a:r>
                      <a:endParaRPr kumimoji="1" lang="ja-JP" altLang="en-US" sz="2400" dirty="0"/>
                    </a:p>
                  </a:txBody>
                  <a:tcPr anchor="ctr"/>
                </a:tc>
                <a:tc>
                  <a:txBody>
                    <a:bodyPr/>
                    <a:lstStyle/>
                    <a:p>
                      <a:endParaRPr lang="ja-JP" altLang="en-US" dirty="0"/>
                    </a:p>
                  </a:txBody>
                  <a:tcPr anchor="ctr"/>
                </a:tc>
                <a:extLst>
                  <a:ext uri="{0D108BD9-81ED-4DB2-BD59-A6C34878D82A}">
                    <a16:rowId xmlns:a16="http://schemas.microsoft.com/office/drawing/2014/main" val="10007"/>
                  </a:ext>
                </a:extLst>
              </a:tr>
              <a:tr h="495748">
                <a:tc>
                  <a:txBody>
                    <a:bodyPr/>
                    <a:lstStyle/>
                    <a:p>
                      <a:pPr algn="l"/>
                      <a:r>
                        <a:rPr kumimoji="1" lang="en-US" altLang="ja-JP" sz="2400" dirty="0"/>
                        <a:t>8</a:t>
                      </a:r>
                      <a:endParaRPr kumimoji="1" lang="ja-JP" altLang="en-US" sz="2400" dirty="0"/>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交付金交付申請書</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lang="ja-JP" altLang="en-US" dirty="0"/>
                    </a:p>
                  </a:txBody>
                  <a:tcPr anchor="ctr"/>
                </a:tc>
                <a:extLst>
                  <a:ext uri="{0D108BD9-81ED-4DB2-BD59-A6C34878D82A}">
                    <a16:rowId xmlns:a16="http://schemas.microsoft.com/office/drawing/2014/main" val="10008"/>
                  </a:ext>
                </a:extLst>
              </a:tr>
              <a:tr h="495748">
                <a:tc>
                  <a:txBody>
                    <a:bodyPr/>
                    <a:lstStyle/>
                    <a:p>
                      <a:pPr algn="l"/>
                      <a:r>
                        <a:rPr kumimoji="1" lang="en-US" altLang="ja-JP" sz="2400" dirty="0"/>
                        <a:t>9</a:t>
                      </a:r>
                      <a:endParaRPr kumimoji="1" lang="ja-JP" altLang="en-US" sz="2400" dirty="0"/>
                    </a:p>
                  </a:txBody>
                  <a:tcPr anchor="ctr"/>
                </a:tc>
                <a:tc gridSpan="2">
                  <a:txBody>
                    <a:bodyPr/>
                    <a:lstStyle/>
                    <a:p>
                      <a:pPr algn="l"/>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採択変更申請書　</a:t>
                      </a:r>
                      <a:r>
                        <a:rPr lang="en-US" altLang="ja-JP"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変更がある場合のみ</a:t>
                      </a:r>
                      <a:endParaRPr kumimoji="1" lang="ja-JP" altLang="en-US" sz="1800" dirty="0"/>
                    </a:p>
                  </a:txBody>
                  <a:tcPr anchor="ctr"/>
                </a:tc>
                <a:tc hMerge="1">
                  <a:txBody>
                    <a:bodyPr/>
                    <a:lstStyle/>
                    <a:p>
                      <a:pPr algn="l"/>
                      <a:endParaRPr kumimoji="1" lang="ja-JP" altLang="en-US" sz="2400" dirty="0"/>
                    </a:p>
                  </a:txBody>
                  <a:tcPr anchor="ctr"/>
                </a:tc>
                <a:extLst>
                  <a:ext uri="{0D108BD9-81ED-4DB2-BD59-A6C34878D82A}">
                    <a16:rowId xmlns:a16="http://schemas.microsoft.com/office/drawing/2014/main" val="10009"/>
                  </a:ext>
                </a:extLst>
              </a:tr>
            </a:tbl>
          </a:graphicData>
        </a:graphic>
      </p:graphicFrame>
      <p:sp>
        <p:nvSpPr>
          <p:cNvPr id="9" name="スライド番号プレースホルダー 8"/>
          <p:cNvSpPr>
            <a:spLocks noGrp="1"/>
          </p:cNvSpPr>
          <p:nvPr>
            <p:ph type="sldNum" sz="quarter" idx="12"/>
          </p:nvPr>
        </p:nvSpPr>
        <p:spPr/>
        <p:txBody>
          <a:bodyPr/>
          <a:lstStyle/>
          <a:p>
            <a:fld id="{65AFBB23-9FA3-47E0-9E03-1A6EA464B4C8}" type="slidenum">
              <a:rPr lang="ja-JP" altLang="en-US" smtClean="0"/>
              <a:pPr/>
              <a:t>33</a:t>
            </a:fld>
            <a:endParaRPr lang="ja-JP" altLang="en-US"/>
          </a:p>
        </p:txBody>
      </p:sp>
      <p:sp>
        <p:nvSpPr>
          <p:cNvPr id="7" name="テキスト ボックス 6"/>
          <p:cNvSpPr txBox="1"/>
          <p:nvPr/>
        </p:nvSpPr>
        <p:spPr>
          <a:xfrm>
            <a:off x="3394637" y="885562"/>
            <a:ext cx="8434316" cy="461665"/>
          </a:xfrm>
          <a:prstGeom prst="rect">
            <a:avLst/>
          </a:prstGeom>
          <a:noFill/>
        </p:spPr>
        <p:txBody>
          <a:bodyPr wrap="square" rtlCol="0">
            <a:spAutoFit/>
          </a:bodyPr>
          <a:lstStyle/>
          <a:p>
            <a:r>
              <a:rPr kumimoji="1" lang="en-US" altLang="ja-JP" sz="2400" b="1" dirty="0">
                <a:solidFill>
                  <a:srgbClr val="FF0000"/>
                </a:solidFill>
              </a:rPr>
              <a:t>(</a:t>
            </a:r>
            <a:r>
              <a:rPr kumimoji="1" lang="ja-JP" altLang="en-US" sz="2400" b="1" dirty="0">
                <a:solidFill>
                  <a:srgbClr val="FF0000"/>
                </a:solidFill>
              </a:rPr>
              <a:t>必ず）ホームページを確認して最新の様式を使用してください。</a:t>
            </a:r>
          </a:p>
        </p:txBody>
      </p:sp>
      <p:sp>
        <p:nvSpPr>
          <p:cNvPr id="10" name="角丸四角形 9"/>
          <p:cNvSpPr/>
          <p:nvPr/>
        </p:nvSpPr>
        <p:spPr>
          <a:xfrm>
            <a:off x="7994289" y="5322284"/>
            <a:ext cx="3125765" cy="113254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8305316" y="5575211"/>
            <a:ext cx="2814738" cy="707886"/>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＋関係人口創出・維持タイプ　参加者名簿</a:t>
            </a:r>
          </a:p>
        </p:txBody>
      </p:sp>
      <p:sp>
        <p:nvSpPr>
          <p:cNvPr id="12" name="テキスト ボックス 11">
            <a:hlinkClick r:id="rId2"/>
          </p:cNvPr>
          <p:cNvSpPr txBox="1"/>
          <p:nvPr/>
        </p:nvSpPr>
        <p:spPr>
          <a:xfrm>
            <a:off x="8321218" y="1312219"/>
            <a:ext cx="3633604" cy="369332"/>
          </a:xfrm>
          <a:prstGeom prst="rect">
            <a:avLst/>
          </a:prstGeom>
          <a:noFill/>
        </p:spPr>
        <p:txBody>
          <a:bodyPr wrap="square" rtlCol="0">
            <a:spAutoFit/>
          </a:bodyPr>
          <a:lstStyle/>
          <a:p>
            <a:r>
              <a:rPr lang="en-US" altLang="ja-JP" dirty="0">
                <a:solidFill>
                  <a:srgbClr val="FF0000"/>
                </a:solidFill>
              </a:rPr>
              <a:t>https://kinokunik.net/download</a:t>
            </a:r>
            <a:endParaRPr kumimoji="1" lang="ja-JP" altLang="en-US" dirty="0">
              <a:solidFill>
                <a:srgbClr val="FF0000"/>
              </a:solidFill>
            </a:endParaRPr>
          </a:p>
        </p:txBody>
      </p:sp>
    </p:spTree>
    <p:extLst>
      <p:ext uri="{BB962C8B-B14F-4D97-AF65-F5344CB8AC3E}">
        <p14:creationId xmlns:p14="http://schemas.microsoft.com/office/powerpoint/2010/main" val="2539171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64360" y="1063839"/>
            <a:ext cx="6926538" cy="584775"/>
          </a:xfrm>
          <a:prstGeom prst="rect">
            <a:avLst/>
          </a:prstGeom>
        </p:spPr>
        <p:txBody>
          <a:bodyPr wrap="square">
            <a:spAutoFit/>
          </a:bodyPr>
          <a:lstStyle/>
          <a:p>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活動日</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毎に必要となる証拠写真</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65AFBB23-9FA3-47E0-9E03-1A6EA464B4C8}" type="slidenum">
              <a:rPr lang="ja-JP" altLang="en-US" smtClean="0"/>
              <a:pPr/>
              <a:t>34</a:t>
            </a:fld>
            <a:endParaRPr lang="ja-JP" altLang="en-US"/>
          </a:p>
        </p:txBody>
      </p:sp>
      <p:sp>
        <p:nvSpPr>
          <p:cNvPr id="4" name="正方形/長方形 3"/>
          <p:cNvSpPr/>
          <p:nvPr/>
        </p:nvSpPr>
        <p:spPr>
          <a:xfrm>
            <a:off x="0" y="177577"/>
            <a:ext cx="12192000"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・活動記録兼</a:t>
            </a:r>
            <a:r>
              <a:rPr lang="zh-TW"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作業写真整理帳（</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別紙</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号</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414" y="1624149"/>
            <a:ext cx="6855065" cy="5195800"/>
          </a:xfrm>
          <a:prstGeom prst="rect">
            <a:avLst/>
          </a:prstGeom>
        </p:spPr>
      </p:pic>
    </p:spTree>
    <p:extLst>
      <p:ext uri="{BB962C8B-B14F-4D97-AF65-F5344CB8AC3E}">
        <p14:creationId xmlns:p14="http://schemas.microsoft.com/office/powerpoint/2010/main" val="1779563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330" y="453636"/>
            <a:ext cx="4477345" cy="5032763"/>
          </a:xfrm>
          <a:prstGeom prst="rect">
            <a:avLst/>
          </a:prstGeom>
        </p:spPr>
      </p:pic>
      <p:sp>
        <p:nvSpPr>
          <p:cNvPr id="4" name="正方形/長方形 3"/>
          <p:cNvSpPr/>
          <p:nvPr/>
        </p:nvSpPr>
        <p:spPr>
          <a:xfrm>
            <a:off x="0" y="177577"/>
            <a:ext cx="12192000"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作業写真整理帳（</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別紙</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別添</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64360" y="1063839"/>
            <a:ext cx="6926538" cy="584775"/>
          </a:xfrm>
          <a:prstGeom prst="rect">
            <a:avLst/>
          </a:prstGeom>
        </p:spPr>
        <p:txBody>
          <a:bodyPr wrap="square">
            <a:spAutoFit/>
          </a:bodyPr>
          <a:lstStyle/>
          <a:p>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活動場所</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毎に必要となる証拠写真</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descr="画面の領域"/>
          <p:cNvPicPr>
            <a:picLocks noChangeAspect="1"/>
          </p:cNvPicPr>
          <p:nvPr/>
        </p:nvPicPr>
        <p:blipFill rotWithShape="1">
          <a:blip r:embed="rId3">
            <a:extLst>
              <a:ext uri="{28A0092B-C50C-407E-A947-70E740481C1C}">
                <a14:useLocalDpi xmlns:a14="http://schemas.microsoft.com/office/drawing/2010/main" val="0"/>
              </a:ext>
            </a:extLst>
          </a:blip>
          <a:srcRect b="16922"/>
          <a:stretch/>
        </p:blipFill>
        <p:spPr>
          <a:xfrm>
            <a:off x="1980300" y="3521122"/>
            <a:ext cx="5107534" cy="2557379"/>
          </a:xfrm>
          <a:prstGeom prst="rect">
            <a:avLst/>
          </a:prstGeom>
        </p:spPr>
      </p:pic>
      <p:sp>
        <p:nvSpPr>
          <p:cNvPr id="13" name="円/楕円 12"/>
          <p:cNvSpPr/>
          <p:nvPr/>
        </p:nvSpPr>
        <p:spPr>
          <a:xfrm>
            <a:off x="6383590" y="4387749"/>
            <a:ext cx="667658" cy="656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flipV="1">
            <a:off x="7091296" y="3377608"/>
            <a:ext cx="757845" cy="13051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7024178" y="4527533"/>
            <a:ext cx="773547" cy="188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7102463" y="1850808"/>
            <a:ext cx="695262" cy="27410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100508" y="6238635"/>
            <a:ext cx="7385571" cy="584775"/>
          </a:xfrm>
          <a:prstGeom prst="rect">
            <a:avLst/>
          </a:prstGeom>
        </p:spPr>
        <p:txBody>
          <a:bodyPr wrap="square">
            <a:spAutoFit/>
          </a:bodyPr>
          <a:lstStyle/>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作業面積が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1ha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以上、点在、タイプ別の場合は、写真箇所が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箇所以上になります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65AFBB23-9FA3-47E0-9E03-1A6EA464B4C8}" type="slidenum">
              <a:rPr lang="ja-JP" altLang="en-US" smtClean="0"/>
              <a:pPr/>
              <a:t>35</a:t>
            </a:fld>
            <a:endParaRPr lang="ja-JP" altLang="en-US"/>
          </a:p>
        </p:txBody>
      </p:sp>
      <p:sp>
        <p:nvSpPr>
          <p:cNvPr id="3" name="テキスト ボックス 2"/>
          <p:cNvSpPr txBox="1"/>
          <p:nvPr/>
        </p:nvSpPr>
        <p:spPr>
          <a:xfrm>
            <a:off x="2286167" y="2163630"/>
            <a:ext cx="4495800" cy="646331"/>
          </a:xfrm>
          <a:prstGeom prst="rect">
            <a:avLst/>
          </a:prstGeom>
          <a:noFill/>
        </p:spPr>
        <p:txBody>
          <a:bodyPr wrap="square" rtlCol="0">
            <a:spAutoFit/>
          </a:bodyPr>
          <a:lstStyle/>
          <a:p>
            <a:r>
              <a:rPr kumimoji="1" lang="ja-JP" altLang="en-US" dirty="0"/>
              <a:t>作業前・作業中・作業後の写真が必要です。</a:t>
            </a:r>
            <a:endParaRPr kumimoji="1" lang="en-US" altLang="ja-JP" dirty="0"/>
          </a:p>
          <a:p>
            <a:r>
              <a:rPr lang="ja-JP" altLang="en-US" dirty="0"/>
              <a:t>同じ場所、同じ方向で写真を撮ってください。</a:t>
            </a:r>
            <a:endParaRPr kumimoji="1" lang="ja-JP" altLang="en-US" dirty="0"/>
          </a:p>
        </p:txBody>
      </p:sp>
    </p:spTree>
    <p:extLst>
      <p:ext uri="{BB962C8B-B14F-4D97-AF65-F5344CB8AC3E}">
        <p14:creationId xmlns:p14="http://schemas.microsoft.com/office/powerpoint/2010/main" val="814338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5AFBB23-9FA3-47E0-9E03-1A6EA464B4C8}" type="slidenum">
              <a:rPr lang="ja-JP" altLang="en-US" smtClean="0"/>
              <a:pPr/>
              <a:t>36</a:t>
            </a:fld>
            <a:endParaRPr lang="ja-JP" altLang="en-US"/>
          </a:p>
        </p:txBody>
      </p:sp>
      <p:sp>
        <p:nvSpPr>
          <p:cNvPr id="5" name="正方形/長方形 4"/>
          <p:cNvSpPr/>
          <p:nvPr/>
        </p:nvSpPr>
        <p:spPr>
          <a:xfrm>
            <a:off x="0" y="144381"/>
            <a:ext cx="12192000" cy="461665"/>
          </a:xfrm>
          <a:prstGeom prst="rect">
            <a:avLst/>
          </a:prstGeom>
        </p:spPr>
        <p:txBody>
          <a:bodyPr wrap="square">
            <a:spAutoFit/>
          </a:bodyPr>
          <a:lstStyle/>
          <a:p>
            <a:r>
              <a:rPr lang="zh-TW"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作業写真整理帳（</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別添</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）撮影箇所について</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64358" y="961024"/>
            <a:ext cx="6926538"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作業面積（計画図面積）が以下の場合</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64358" y="4853428"/>
            <a:ext cx="10993970" cy="1815882"/>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作業面積が</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・点在箇所あり</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・タイプ別あり</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の場合は、それぞれ撮影が必要　</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348867" y="4330208"/>
            <a:ext cx="3816626" cy="523220"/>
          </a:xfrm>
          <a:prstGeom prst="rect">
            <a:avLst/>
          </a:prstGeom>
        </p:spPr>
        <p:txBody>
          <a:bodyPr wrap="square">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の撮影が必要となる。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617931964"/>
              </p:ext>
            </p:extLst>
          </p:nvPr>
        </p:nvGraphicFramePr>
        <p:xfrm>
          <a:off x="1903896" y="1523597"/>
          <a:ext cx="8128000" cy="2590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kumimoji="1" lang="ja-JP" altLang="en-US" sz="2800" dirty="0"/>
                        <a:t>作業面積</a:t>
                      </a:r>
                    </a:p>
                  </a:txBody>
                  <a:tcPr/>
                </a:tc>
                <a:tc>
                  <a:txBody>
                    <a:bodyPr/>
                    <a:lstStyle/>
                    <a:p>
                      <a:pPr algn="ctr"/>
                      <a:r>
                        <a:rPr kumimoji="1" lang="ja-JP" altLang="en-US" sz="2800" dirty="0"/>
                        <a:t>撮影箇所</a:t>
                      </a:r>
                    </a:p>
                  </a:txBody>
                  <a:tcPr/>
                </a:tc>
                <a:extLst>
                  <a:ext uri="{0D108BD9-81ED-4DB2-BD59-A6C34878D82A}">
                    <a16:rowId xmlns:a16="http://schemas.microsoft.com/office/drawing/2014/main" val="10000"/>
                  </a:ext>
                </a:extLst>
              </a:tr>
              <a:tr h="370840">
                <a:tc>
                  <a:txBody>
                    <a:bodyPr/>
                    <a:lstStyle/>
                    <a:p>
                      <a:pPr algn="ctr"/>
                      <a:r>
                        <a:rPr kumimoji="1" lang="en-US" altLang="ja-JP" sz="2800" dirty="0"/>
                        <a:t>0.1ha</a:t>
                      </a:r>
                      <a:r>
                        <a:rPr kumimoji="1" lang="ja-JP" altLang="en-US" sz="2800" dirty="0"/>
                        <a:t>～</a:t>
                      </a:r>
                      <a:r>
                        <a:rPr kumimoji="1" lang="en-US" altLang="ja-JP" sz="2800" dirty="0"/>
                        <a:t>0.9ha</a:t>
                      </a:r>
                      <a:endParaRPr kumimoji="1" lang="ja-JP" altLang="en-US" sz="2800" dirty="0"/>
                    </a:p>
                  </a:txBody>
                  <a:tcPr/>
                </a:tc>
                <a:tc>
                  <a:txBody>
                    <a:bodyPr/>
                    <a:lstStyle/>
                    <a:p>
                      <a:pPr algn="ctr"/>
                      <a:r>
                        <a:rPr kumimoji="1" lang="en-US" altLang="ja-JP" sz="2800" dirty="0"/>
                        <a:t>1</a:t>
                      </a:r>
                      <a:r>
                        <a:rPr kumimoji="1" lang="ja-JP" altLang="en-US" sz="2800" dirty="0"/>
                        <a:t>箇所</a:t>
                      </a:r>
                    </a:p>
                  </a:txBody>
                  <a:tcPr/>
                </a:tc>
                <a:extLst>
                  <a:ext uri="{0D108BD9-81ED-4DB2-BD59-A6C34878D82A}">
                    <a16:rowId xmlns:a16="http://schemas.microsoft.com/office/drawing/2014/main" val="10001"/>
                  </a:ext>
                </a:extLst>
              </a:tr>
              <a:tr h="370840">
                <a:tc>
                  <a:txBody>
                    <a:bodyPr/>
                    <a:lstStyle/>
                    <a:p>
                      <a:pPr algn="ctr"/>
                      <a:r>
                        <a:rPr kumimoji="1" lang="en-US" altLang="ja-JP" sz="2800" dirty="0"/>
                        <a:t>1.0ha</a:t>
                      </a:r>
                      <a:r>
                        <a:rPr kumimoji="1" lang="ja-JP" altLang="en-US" sz="2800" dirty="0"/>
                        <a:t>～</a:t>
                      </a:r>
                      <a:r>
                        <a:rPr kumimoji="1" lang="en-US" altLang="ja-JP" sz="2800" dirty="0"/>
                        <a:t>5.9ha</a:t>
                      </a:r>
                      <a:endParaRPr kumimoji="1" lang="ja-JP" altLang="en-US" sz="2800" dirty="0"/>
                    </a:p>
                  </a:txBody>
                  <a:tcPr/>
                </a:tc>
                <a:tc>
                  <a:txBody>
                    <a:bodyPr/>
                    <a:lstStyle/>
                    <a:p>
                      <a:pPr algn="ctr"/>
                      <a:r>
                        <a:rPr kumimoji="1" lang="en-US" altLang="ja-JP" sz="2800" dirty="0"/>
                        <a:t>2</a:t>
                      </a:r>
                      <a:r>
                        <a:rPr kumimoji="1" lang="ja-JP" altLang="en-US" sz="2800" dirty="0"/>
                        <a:t>箇所</a:t>
                      </a:r>
                    </a:p>
                  </a:txBody>
                  <a:tcPr/>
                </a:tc>
                <a:extLst>
                  <a:ext uri="{0D108BD9-81ED-4DB2-BD59-A6C34878D82A}">
                    <a16:rowId xmlns:a16="http://schemas.microsoft.com/office/drawing/2014/main" val="10002"/>
                  </a:ext>
                </a:extLst>
              </a:tr>
              <a:tr h="370840">
                <a:tc>
                  <a:txBody>
                    <a:bodyPr/>
                    <a:lstStyle/>
                    <a:p>
                      <a:pPr algn="ctr"/>
                      <a:r>
                        <a:rPr kumimoji="1" lang="en-US" altLang="ja-JP" sz="2800" dirty="0"/>
                        <a:t>6.0ha</a:t>
                      </a:r>
                      <a:r>
                        <a:rPr kumimoji="1" lang="ja-JP" altLang="en-US" sz="2800" dirty="0"/>
                        <a:t>～</a:t>
                      </a:r>
                      <a:r>
                        <a:rPr kumimoji="1" lang="en-US" altLang="ja-JP" sz="2800" dirty="0"/>
                        <a:t>10.9ha</a:t>
                      </a:r>
                      <a:endParaRPr kumimoji="1" lang="ja-JP" altLang="en-US" sz="2800" dirty="0"/>
                    </a:p>
                  </a:txBody>
                  <a:tcPr/>
                </a:tc>
                <a:tc>
                  <a:txBody>
                    <a:bodyPr/>
                    <a:lstStyle/>
                    <a:p>
                      <a:pPr algn="ctr"/>
                      <a:r>
                        <a:rPr kumimoji="1" lang="en-US" altLang="ja-JP" sz="2800" dirty="0"/>
                        <a:t>3</a:t>
                      </a:r>
                      <a:r>
                        <a:rPr kumimoji="1" lang="ja-JP" altLang="en-US" sz="2800" dirty="0"/>
                        <a:t>箇所</a:t>
                      </a:r>
                    </a:p>
                  </a:txBody>
                  <a:tcPr/>
                </a:tc>
                <a:extLst>
                  <a:ext uri="{0D108BD9-81ED-4DB2-BD59-A6C34878D82A}">
                    <a16:rowId xmlns:a16="http://schemas.microsoft.com/office/drawing/2014/main" val="10003"/>
                  </a:ext>
                </a:extLst>
              </a:tr>
              <a:tr h="370840">
                <a:tc>
                  <a:txBody>
                    <a:bodyPr/>
                    <a:lstStyle/>
                    <a:p>
                      <a:pPr algn="ctr"/>
                      <a:r>
                        <a:rPr kumimoji="1" lang="en-US" altLang="ja-JP" sz="2800" dirty="0"/>
                        <a:t>11.0ha</a:t>
                      </a:r>
                      <a:r>
                        <a:rPr kumimoji="1" lang="ja-JP" altLang="en-US" sz="2800" dirty="0"/>
                        <a:t>～</a:t>
                      </a:r>
                    </a:p>
                  </a:txBody>
                  <a:tcPr/>
                </a:tc>
                <a:tc>
                  <a:txBody>
                    <a:bodyPr/>
                    <a:lstStyle/>
                    <a:p>
                      <a:pPr algn="ctr"/>
                      <a:r>
                        <a:rPr kumimoji="1" lang="en-US" altLang="ja-JP" sz="2800" dirty="0"/>
                        <a:t>4</a:t>
                      </a:r>
                      <a:r>
                        <a:rPr kumimoji="1" lang="ja-JP" altLang="en-US" sz="2800" dirty="0"/>
                        <a:t>箇所</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3812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5AFBB23-9FA3-47E0-9E03-1A6EA464B4C8}" type="slidenum">
              <a:rPr lang="ja-JP" altLang="en-US" smtClean="0"/>
              <a:pPr/>
              <a:t>37</a:t>
            </a:fld>
            <a:endParaRPr lang="ja-JP" altLang="en-US"/>
          </a:p>
        </p:txBody>
      </p:sp>
      <p:sp>
        <p:nvSpPr>
          <p:cNvPr id="5" name="正方形/長方形 4"/>
          <p:cNvSpPr/>
          <p:nvPr/>
        </p:nvSpPr>
        <p:spPr>
          <a:xfrm>
            <a:off x="0" y="144381"/>
            <a:ext cx="12192000" cy="461665"/>
          </a:xfrm>
          <a:prstGeom prst="rect">
            <a:avLst/>
          </a:prstGeom>
        </p:spPr>
        <p:txBody>
          <a:bodyPr wrap="square">
            <a:spAutoFit/>
          </a:bodyPr>
          <a:lstStyle/>
          <a:p>
            <a:r>
              <a:rPr lang="zh-TW"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作業写真整理帳（</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別添</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）撮影箇所について</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2057604" y="2092852"/>
            <a:ext cx="1530625" cy="773881"/>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8153852" y="1972291"/>
            <a:ext cx="2061502" cy="940011"/>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471819" y="4759438"/>
            <a:ext cx="3425569" cy="1826846"/>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719520" y="4843098"/>
            <a:ext cx="2535373" cy="1514288"/>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7" name="正方形/長方形 26"/>
          <p:cNvSpPr/>
          <p:nvPr/>
        </p:nvSpPr>
        <p:spPr>
          <a:xfrm>
            <a:off x="2090735" y="2158050"/>
            <a:ext cx="583885"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9759766" y="2104681"/>
            <a:ext cx="495222"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8255690" y="2483564"/>
            <a:ext cx="583885"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798793" y="5808966"/>
            <a:ext cx="583885"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2908270" y="4907017"/>
            <a:ext cx="495222"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3689351" y="5792167"/>
            <a:ext cx="495222"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③</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7671805" y="5919566"/>
            <a:ext cx="583885"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8450155" y="4979011"/>
            <a:ext cx="495222"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10125483" y="4786130"/>
            <a:ext cx="495222"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③</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10174271" y="5966138"/>
            <a:ext cx="495222"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④</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8" name="直線コネクタ 57"/>
          <p:cNvCxnSpPr/>
          <p:nvPr/>
        </p:nvCxnSpPr>
        <p:spPr>
          <a:xfrm flipV="1">
            <a:off x="181580" y="3752313"/>
            <a:ext cx="11847443"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018224" y="792912"/>
            <a:ext cx="0" cy="5945306"/>
          </a:xfrm>
          <a:prstGeom prst="line">
            <a:avLst/>
          </a:prstGeom>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71623" y="866750"/>
            <a:ext cx="5707193" cy="523220"/>
          </a:xfrm>
          <a:prstGeom prst="rect">
            <a:avLst/>
          </a:prstGeom>
        </p:spPr>
        <p:txBody>
          <a:bodyPr wrap="square">
            <a:spAutoFit/>
          </a:bodyPr>
          <a:lstStyle/>
          <a:p>
            <a:pPr algn="ct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0.1ha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0.9ha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箇所</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6295054" y="853735"/>
            <a:ext cx="5707193" cy="523220"/>
          </a:xfrm>
          <a:prstGeom prst="rect">
            <a:avLst/>
          </a:prstGeom>
        </p:spPr>
        <p:txBody>
          <a:bodyPr wrap="square">
            <a:spAutoFit/>
          </a:bodyPr>
          <a:lstStyle/>
          <a:p>
            <a:pPr algn="ct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1.0ha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5.9ha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箇所</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42792" y="4152983"/>
            <a:ext cx="5707193" cy="523220"/>
          </a:xfrm>
          <a:prstGeom prst="rect">
            <a:avLst/>
          </a:prstGeom>
        </p:spPr>
        <p:txBody>
          <a:bodyPr wrap="square">
            <a:spAutoFit/>
          </a:bodyPr>
          <a:lstStyle/>
          <a:p>
            <a:pPr algn="ct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6.0ha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10.9ha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箇所</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6295054" y="4152392"/>
            <a:ext cx="5707193" cy="523220"/>
          </a:xfrm>
          <a:prstGeom prst="rect">
            <a:avLst/>
          </a:prstGeom>
        </p:spPr>
        <p:txBody>
          <a:bodyPr wrap="square">
            <a:spAutoFit/>
          </a:bodyPr>
          <a:lstStyle/>
          <a:p>
            <a:pPr algn="ct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11.0ha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箇所</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88272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5AFBB23-9FA3-47E0-9E03-1A6EA464B4C8}" type="slidenum">
              <a:rPr lang="ja-JP" altLang="en-US" smtClean="0"/>
              <a:pPr/>
              <a:t>38</a:t>
            </a:fld>
            <a:endParaRPr lang="ja-JP" altLang="en-US"/>
          </a:p>
        </p:txBody>
      </p:sp>
      <p:sp>
        <p:nvSpPr>
          <p:cNvPr id="5" name="正方形/長方形 4"/>
          <p:cNvSpPr/>
          <p:nvPr/>
        </p:nvSpPr>
        <p:spPr>
          <a:xfrm>
            <a:off x="0" y="144381"/>
            <a:ext cx="12192000" cy="461665"/>
          </a:xfrm>
          <a:prstGeom prst="rect">
            <a:avLst/>
          </a:prstGeom>
        </p:spPr>
        <p:txBody>
          <a:bodyPr wrap="square">
            <a:spAutoFit/>
          </a:bodyPr>
          <a:lstStyle/>
          <a:p>
            <a:r>
              <a:rPr lang="zh-TW"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作業写真整理帳（</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様式第</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別添</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）撮影箇所について</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7921786" y="3913632"/>
            <a:ext cx="2103080" cy="849096"/>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267036" y="3516616"/>
            <a:ext cx="3243664" cy="1594661"/>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847805" y="3061290"/>
            <a:ext cx="2960634" cy="461665"/>
          </a:xfrm>
          <a:prstGeom prst="rect">
            <a:avLst/>
          </a:prstGeom>
        </p:spPr>
        <p:txBody>
          <a:bodyPr wrap="square">
            <a:spAutoFit/>
          </a:bodyPr>
          <a:lstStyle/>
          <a:p>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6.0ha</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箇所</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3315383" y="4145617"/>
            <a:ext cx="583885"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777462" y="3512745"/>
            <a:ext cx="495222"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5973988" y="4573125"/>
            <a:ext cx="495222"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③</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71623" y="866750"/>
            <a:ext cx="7548840" cy="1384995"/>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里山林保全 </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6.0ha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1.1ha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7.1ha</a:t>
            </a:r>
          </a:p>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竹林整備    </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0.5ha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0.1ha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0.6ha</a:t>
            </a:r>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の場合</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3917683" y="5843793"/>
            <a:ext cx="1449063" cy="809078"/>
          </a:xfrm>
          <a:prstGeom prst="roundRect">
            <a:avLst/>
          </a:prstGeom>
          <a:solidFill>
            <a:srgbClr val="CCFF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a:off x="71623" y="5302922"/>
            <a:ext cx="11815298" cy="8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033172" y="3139468"/>
            <a:ext cx="1158" cy="363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05288" y="3139468"/>
            <a:ext cx="7211" cy="3513403"/>
          </a:xfrm>
          <a:prstGeom prst="line">
            <a:avLst/>
          </a:prstGeom>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271877" y="5914581"/>
            <a:ext cx="2240622"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竹林整備</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271877" y="4020045"/>
            <a:ext cx="2240622"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里山林保全</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 52"/>
          <p:cNvSpPr/>
          <p:nvPr/>
        </p:nvSpPr>
        <p:spPr>
          <a:xfrm>
            <a:off x="8405094" y="5995323"/>
            <a:ext cx="953840" cy="572811"/>
          </a:xfrm>
          <a:prstGeom prst="roundRect">
            <a:avLst/>
          </a:prstGeom>
          <a:solidFill>
            <a:srgbClr val="CCFF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2645389" y="5392025"/>
            <a:ext cx="2960634" cy="461665"/>
          </a:xfrm>
          <a:prstGeom prst="rect">
            <a:avLst/>
          </a:prstGeom>
        </p:spPr>
        <p:txBody>
          <a:bodyPr wrap="square">
            <a:spAutoFit/>
          </a:bodyPr>
          <a:lstStyle/>
          <a:p>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0.5ha</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箇所</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3967811" y="6119729"/>
            <a:ext cx="583885"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7180844" y="3063100"/>
            <a:ext cx="2960634" cy="461665"/>
          </a:xfrm>
          <a:prstGeom prst="rect">
            <a:avLst/>
          </a:prstGeom>
        </p:spPr>
        <p:txBody>
          <a:bodyPr wrap="square">
            <a:spAutoFit/>
          </a:bodyPr>
          <a:lstStyle/>
          <a:p>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1.1ha</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箇所</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7180844" y="5365234"/>
            <a:ext cx="2960634" cy="461665"/>
          </a:xfrm>
          <a:prstGeom prst="rect">
            <a:avLst/>
          </a:prstGeom>
        </p:spPr>
        <p:txBody>
          <a:bodyPr wrap="square">
            <a:spAutoFit/>
          </a:bodyPr>
          <a:lstStyle/>
          <a:p>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0.1ha</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箇所</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8735206" y="6092547"/>
            <a:ext cx="583885"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8035637" y="4103949"/>
            <a:ext cx="583885"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9558582" y="4210836"/>
            <a:ext cx="495222"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7912405" y="602583"/>
            <a:ext cx="4087304" cy="22613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7921786" y="635917"/>
            <a:ext cx="1277748" cy="461665"/>
          </a:xfrm>
          <a:prstGeom prst="rect">
            <a:avLst/>
          </a:prstGeom>
        </p:spPr>
        <p:txBody>
          <a:bodyPr wrap="square">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計画図</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角丸四角形 66"/>
          <p:cNvSpPr/>
          <p:nvPr/>
        </p:nvSpPr>
        <p:spPr>
          <a:xfrm>
            <a:off x="8114687" y="1037114"/>
            <a:ext cx="1534655" cy="868909"/>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6.0</a:t>
            </a:r>
            <a:r>
              <a:rPr lang="en-US" altLang="ja-JP" dirty="0">
                <a:solidFill>
                  <a:schemeClr val="tx1"/>
                </a:solidFill>
              </a:rPr>
              <a:t>ha</a:t>
            </a:r>
            <a:endParaRPr kumimoji="1" lang="ja-JP" altLang="en-US" dirty="0">
              <a:solidFill>
                <a:schemeClr val="tx1"/>
              </a:solidFill>
            </a:endParaRPr>
          </a:p>
        </p:txBody>
      </p:sp>
      <p:sp>
        <p:nvSpPr>
          <p:cNvPr id="68" name="角丸四角形 67"/>
          <p:cNvSpPr/>
          <p:nvPr/>
        </p:nvSpPr>
        <p:spPr>
          <a:xfrm>
            <a:off x="8942600" y="2180387"/>
            <a:ext cx="1198878" cy="619644"/>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1.1</a:t>
            </a:r>
            <a:r>
              <a:rPr lang="en-US" altLang="ja-JP" dirty="0">
                <a:solidFill>
                  <a:schemeClr val="tx1"/>
                </a:solidFill>
              </a:rPr>
              <a:t>ha</a:t>
            </a:r>
            <a:endParaRPr kumimoji="1" lang="ja-JP" altLang="en-US" dirty="0">
              <a:solidFill>
                <a:schemeClr val="tx1"/>
              </a:solidFill>
            </a:endParaRPr>
          </a:p>
        </p:txBody>
      </p:sp>
      <p:sp>
        <p:nvSpPr>
          <p:cNvPr id="69" name="角丸四角形 68"/>
          <p:cNvSpPr/>
          <p:nvPr/>
        </p:nvSpPr>
        <p:spPr>
          <a:xfrm>
            <a:off x="10965444" y="1281839"/>
            <a:ext cx="785418" cy="489705"/>
          </a:xfrm>
          <a:prstGeom prst="roundRect">
            <a:avLst/>
          </a:prstGeom>
          <a:solidFill>
            <a:srgbClr val="CCFF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0.5ha</a:t>
            </a:r>
            <a:endParaRPr kumimoji="1" lang="ja-JP" altLang="en-US" dirty="0">
              <a:solidFill>
                <a:schemeClr val="tx1"/>
              </a:solidFill>
            </a:endParaRPr>
          </a:p>
        </p:txBody>
      </p:sp>
      <p:sp>
        <p:nvSpPr>
          <p:cNvPr id="70" name="角丸四角形 69"/>
          <p:cNvSpPr/>
          <p:nvPr/>
        </p:nvSpPr>
        <p:spPr>
          <a:xfrm>
            <a:off x="10141478" y="2180387"/>
            <a:ext cx="785418" cy="489705"/>
          </a:xfrm>
          <a:prstGeom prst="roundRect">
            <a:avLst/>
          </a:prstGeom>
          <a:solidFill>
            <a:srgbClr val="CCFF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0.1ha</a:t>
            </a:r>
            <a:endParaRPr kumimoji="1" lang="ja-JP" altLang="en-US" dirty="0">
              <a:solidFill>
                <a:schemeClr val="tx1"/>
              </a:solidFill>
            </a:endParaRPr>
          </a:p>
        </p:txBody>
      </p:sp>
    </p:spTree>
    <p:extLst>
      <p:ext uri="{BB962C8B-B14F-4D97-AF65-F5344CB8AC3E}">
        <p14:creationId xmlns:p14="http://schemas.microsoft.com/office/powerpoint/2010/main" val="385348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622782" y="821948"/>
            <a:ext cx="10636344" cy="5770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しかし、</a:t>
            </a:r>
            <a:endParaRPr lang="en-US" altLang="ja-JP" dirty="0"/>
          </a:p>
          <a:p>
            <a:pPr marL="0" indent="0">
              <a:buFont typeface="Arial" panose="020B0604020202020204" pitchFamily="34" charset="0"/>
              <a:buNone/>
            </a:pPr>
            <a:r>
              <a:rPr lang="ja-JP" altLang="en-US" dirty="0"/>
              <a:t>　・山村の過疎化、高齢化、木材自給率の低下、森林との関わりが希</a:t>
            </a:r>
            <a:endParaRPr lang="en-US" altLang="ja-JP" dirty="0"/>
          </a:p>
          <a:p>
            <a:pPr marL="0" indent="0">
              <a:buFont typeface="Arial" panose="020B0604020202020204" pitchFamily="34" charset="0"/>
              <a:buNone/>
            </a:pPr>
            <a:r>
              <a:rPr lang="ja-JP" altLang="en-US" dirty="0"/>
              <a:t>　　薄、森林の手入れがされず放置　</a:t>
            </a:r>
            <a:endParaRPr lang="en-US" altLang="ja-JP" dirty="0"/>
          </a:p>
          <a:p>
            <a:pPr marL="0" indent="0">
              <a:buNone/>
            </a:pPr>
            <a:r>
              <a:rPr lang="ja-JP" altLang="en-US" b="1" dirty="0"/>
              <a:t>　　　　　　　　　　　　　　</a:t>
            </a:r>
            <a:r>
              <a:rPr lang="ja-JP" altLang="en-US" sz="3600" b="1" dirty="0"/>
              <a:t>→</a:t>
            </a:r>
            <a:r>
              <a:rPr lang="ja-JP" altLang="en-US" sz="3600" dirty="0"/>
              <a:t>　　</a:t>
            </a:r>
            <a:r>
              <a:rPr lang="ja-JP" altLang="en-US" sz="3600" b="1" u="sng" dirty="0">
                <a:solidFill>
                  <a:srgbClr val="FF0000"/>
                </a:solidFill>
                <a:latin typeface="+mj-ea"/>
              </a:rPr>
              <a:t>藪化の進行や竹の侵入が問題</a:t>
            </a:r>
            <a:endParaRPr lang="en-US" altLang="ja-JP" sz="3600" b="1" u="sng" dirty="0">
              <a:solidFill>
                <a:srgbClr val="FF0000"/>
              </a:solidFill>
              <a:latin typeface="+mj-ea"/>
            </a:endParaRPr>
          </a:p>
          <a:p>
            <a:pPr marL="0" indent="0">
              <a:buNone/>
            </a:pPr>
            <a:endParaRPr lang="en-US" altLang="ja-JP" sz="2400" dirty="0">
              <a:latin typeface="+mj-ea"/>
            </a:endParaRPr>
          </a:p>
          <a:p>
            <a:pPr marL="0" indent="0">
              <a:buNone/>
            </a:pPr>
            <a:r>
              <a:rPr lang="ja-JP" altLang="en-US" dirty="0">
                <a:latin typeface="+mj-ea"/>
              </a:rPr>
              <a:t>そのため、</a:t>
            </a:r>
            <a:endParaRPr lang="en-US" altLang="ja-JP" dirty="0">
              <a:latin typeface="+mj-ea"/>
            </a:endParaRPr>
          </a:p>
          <a:p>
            <a:pPr marL="0" indent="0">
              <a:buNone/>
            </a:pPr>
            <a:r>
              <a:rPr lang="ja-JP" altLang="en-US" dirty="0">
                <a:latin typeface="+mj-ea"/>
              </a:rPr>
              <a:t>　・森林ボランティア、地域住民、民間団体などが行う里山林保全や森</a:t>
            </a:r>
            <a:endParaRPr lang="en-US" altLang="ja-JP" dirty="0">
              <a:latin typeface="+mj-ea"/>
            </a:endParaRPr>
          </a:p>
          <a:p>
            <a:pPr marL="0" indent="0">
              <a:buNone/>
            </a:pPr>
            <a:r>
              <a:rPr lang="ja-JP" altLang="en-US" dirty="0">
                <a:latin typeface="+mj-ea"/>
              </a:rPr>
              <a:t>　  林資源活用の為の活動に</a:t>
            </a:r>
            <a:endParaRPr lang="en-US" altLang="ja-JP" dirty="0">
              <a:latin typeface="+mj-ea"/>
            </a:endParaRPr>
          </a:p>
          <a:p>
            <a:pPr marL="0" indent="0">
              <a:buNone/>
            </a:pPr>
            <a:endParaRPr lang="en-US" altLang="ja-JP" sz="2400" dirty="0">
              <a:latin typeface="+mj-ea"/>
            </a:endParaRPr>
          </a:p>
          <a:p>
            <a:pPr marL="0" indent="0">
              <a:buNone/>
            </a:pPr>
            <a:r>
              <a:rPr lang="ja-JP" altLang="en-US" dirty="0">
                <a:solidFill>
                  <a:srgbClr val="FF0000"/>
                </a:solidFill>
                <a:latin typeface="+mj-ea"/>
              </a:rPr>
              <a:t>　　　　　　　　     </a:t>
            </a:r>
            <a:r>
              <a:rPr lang="ja-JP" altLang="en-US" sz="5400" b="1" dirty="0">
                <a:solidFill>
                  <a:srgbClr val="FF0000"/>
                </a:solidFill>
                <a:latin typeface="+mj-ea"/>
              </a:rPr>
              <a:t>国が活動費用を支援</a:t>
            </a:r>
            <a:endParaRPr lang="en-US" altLang="ja-JP" sz="4000" b="1" dirty="0">
              <a:solidFill>
                <a:srgbClr val="FF0000"/>
              </a:solidFill>
              <a:latin typeface="+mj-ea"/>
            </a:endParaRPr>
          </a:p>
        </p:txBody>
      </p:sp>
      <p:pic>
        <p:nvPicPr>
          <p:cNvPr id="2" name="図 1">
            <a:extLst>
              <a:ext uri="{FF2B5EF4-FFF2-40B4-BE49-F238E27FC236}">
                <a16:creationId xmlns:a16="http://schemas.microsoft.com/office/drawing/2014/main" id="{2278C370-BDA6-4DA3-85D2-7E7B408221CC}"/>
              </a:ext>
            </a:extLst>
          </p:cNvPr>
          <p:cNvPicPr>
            <a:picLocks noChangeAspect="1"/>
          </p:cNvPicPr>
          <p:nvPr/>
        </p:nvPicPr>
        <p:blipFill>
          <a:blip r:embed="rId2"/>
          <a:stretch>
            <a:fillRect/>
          </a:stretch>
        </p:blipFill>
        <p:spPr>
          <a:xfrm>
            <a:off x="2626624" y="5311833"/>
            <a:ext cx="6988633" cy="1064067"/>
          </a:xfrm>
          <a:prstGeom prst="rect">
            <a:avLst/>
          </a:prstGeom>
        </p:spPr>
      </p:pic>
      <p:sp>
        <p:nvSpPr>
          <p:cNvPr id="8" name="スライド番号プレースホルダー 7"/>
          <p:cNvSpPr>
            <a:spLocks noGrp="1"/>
          </p:cNvSpPr>
          <p:nvPr>
            <p:ph type="sldNum" sz="quarter" idx="12"/>
          </p:nvPr>
        </p:nvSpPr>
        <p:spPr/>
        <p:txBody>
          <a:bodyPr/>
          <a:lstStyle/>
          <a:p>
            <a:fld id="{65AFBB23-9FA3-47E0-9E03-1A6EA464B4C8}" type="slidenum">
              <a:rPr lang="ja-JP" altLang="en-US" smtClean="0"/>
              <a:pPr/>
              <a:t>4</a:t>
            </a:fld>
            <a:endParaRPr lang="ja-JP" altLang="en-US"/>
          </a:p>
        </p:txBody>
      </p:sp>
    </p:spTree>
    <p:extLst>
      <p:ext uri="{BB962C8B-B14F-4D97-AF65-F5344CB8AC3E}">
        <p14:creationId xmlns:p14="http://schemas.microsoft.com/office/powerpoint/2010/main" val="325012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a:hlinkClick r:id="" action="ppaction://ole?verb=0"/>
          </p:cNvPr>
          <p:cNvGraphicFramePr>
            <a:graphicFrameLocks noChangeAspect="1"/>
          </p:cNvGraphicFramePr>
          <p:nvPr>
            <p:extLst>
              <p:ext uri="{D42A27DB-BD31-4B8C-83A1-F6EECF244321}">
                <p14:modId xmlns:p14="http://schemas.microsoft.com/office/powerpoint/2010/main" val="1788782342"/>
              </p:ext>
            </p:extLst>
          </p:nvPr>
        </p:nvGraphicFramePr>
        <p:xfrm>
          <a:off x="1116234" y="307603"/>
          <a:ext cx="11022747" cy="6200295"/>
        </p:xfrm>
        <a:graphic>
          <a:graphicData uri="http://schemas.openxmlformats.org/presentationml/2006/ole">
            <mc:AlternateContent xmlns:mc="http://schemas.openxmlformats.org/markup-compatibility/2006">
              <mc:Choice xmlns:v="urn:schemas-microsoft-com:vml" Requires="v">
                <p:oleObj spid="_x0000_s1029" name="プレゼンテーション" r:id="rId3" imgW="6350040" imgH="3571920" progId="PowerPoint.Show.12">
                  <p:embed/>
                </p:oleObj>
              </mc:Choice>
              <mc:Fallback>
                <p:oleObj name="プレゼンテーション" r:id="rId3" imgW="6350040" imgH="3571920" progId="PowerPoint.Show.12">
                  <p:embed/>
                  <p:pic>
                    <p:nvPicPr>
                      <p:cNvPr id="0" name=""/>
                      <p:cNvPicPr/>
                      <p:nvPr/>
                    </p:nvPicPr>
                    <p:blipFill>
                      <a:blip r:embed="rId4"/>
                      <a:stretch>
                        <a:fillRect/>
                      </a:stretch>
                    </p:blipFill>
                    <p:spPr>
                      <a:xfrm>
                        <a:off x="1116234" y="307603"/>
                        <a:ext cx="11022747" cy="6200295"/>
                      </a:xfrm>
                      <a:prstGeom prst="rect">
                        <a:avLst/>
                      </a:prstGeom>
                    </p:spPr>
                  </p:pic>
                </p:oleObj>
              </mc:Fallback>
            </mc:AlternateContent>
          </a:graphicData>
        </a:graphic>
      </p:graphicFrame>
      <p:sp>
        <p:nvSpPr>
          <p:cNvPr id="3" name="角丸四角形 2"/>
          <p:cNvSpPr/>
          <p:nvPr/>
        </p:nvSpPr>
        <p:spPr>
          <a:xfrm>
            <a:off x="65162" y="5429704"/>
            <a:ext cx="3457265" cy="1332411"/>
          </a:xfrm>
          <a:prstGeom prst="roundRect">
            <a:avLst/>
          </a:prstGeom>
          <a:solidFill>
            <a:srgbClr val="CCFFFF"/>
          </a:solidFill>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700" dirty="0"/>
              <a:t>令和</a:t>
            </a:r>
            <a:r>
              <a:rPr kumimoji="1" lang="en-US" altLang="ja-JP" sz="1700" dirty="0"/>
              <a:t>5</a:t>
            </a:r>
            <a:r>
              <a:rPr kumimoji="1" lang="ja-JP" altLang="en-US" sz="1700" dirty="0"/>
              <a:t>年</a:t>
            </a:r>
            <a:r>
              <a:rPr kumimoji="1" lang="en-US" altLang="ja-JP" sz="1700" dirty="0"/>
              <a:t>3</a:t>
            </a:r>
            <a:r>
              <a:rPr kumimoji="1" lang="ja-JP" altLang="en-US" sz="1700" dirty="0"/>
              <a:t>月末時点</a:t>
            </a:r>
            <a:endParaRPr kumimoji="1" lang="en-US" altLang="ja-JP" sz="1700" dirty="0"/>
          </a:p>
          <a:p>
            <a:pPr algn="ctr"/>
            <a:r>
              <a:rPr lang="en-US" altLang="ja-JP" sz="1700" dirty="0"/>
              <a:t>8/49</a:t>
            </a:r>
          </a:p>
          <a:p>
            <a:r>
              <a:rPr kumimoji="1" lang="ja-JP" altLang="en-US" sz="1700" dirty="0"/>
              <a:t>（</a:t>
            </a:r>
            <a:r>
              <a:rPr kumimoji="1" lang="en-US" altLang="ja-JP" sz="1700" dirty="0"/>
              <a:t>R4</a:t>
            </a:r>
            <a:r>
              <a:rPr kumimoji="1" lang="ja-JP" altLang="en-US" sz="1700" dirty="0"/>
              <a:t>採択団体</a:t>
            </a:r>
            <a:r>
              <a:rPr kumimoji="1" lang="en-US" altLang="ja-JP" sz="1700" dirty="0"/>
              <a:t>/</a:t>
            </a:r>
            <a:r>
              <a:rPr lang="en-US" altLang="ja-JP" sz="1700" dirty="0"/>
              <a:t>H25</a:t>
            </a:r>
            <a:r>
              <a:rPr lang="ja-JP" altLang="en-US" sz="1700" dirty="0"/>
              <a:t>～</a:t>
            </a:r>
            <a:r>
              <a:rPr lang="en-US" altLang="ja-JP" sz="1700" dirty="0"/>
              <a:t>R4</a:t>
            </a:r>
            <a:r>
              <a:rPr lang="ja-JP" altLang="en-US" sz="1700" dirty="0"/>
              <a:t>採択団体</a:t>
            </a:r>
            <a:r>
              <a:rPr kumimoji="1" lang="ja-JP" altLang="en-US" sz="1700" dirty="0"/>
              <a:t>）</a:t>
            </a:r>
          </a:p>
        </p:txBody>
      </p:sp>
      <p:sp>
        <p:nvSpPr>
          <p:cNvPr id="12" name="スライド番号プレースホルダー 11"/>
          <p:cNvSpPr>
            <a:spLocks noGrp="1"/>
          </p:cNvSpPr>
          <p:nvPr>
            <p:ph type="sldNum" sz="quarter" idx="12"/>
          </p:nvPr>
        </p:nvSpPr>
        <p:spPr/>
        <p:txBody>
          <a:bodyPr/>
          <a:lstStyle/>
          <a:p>
            <a:fld id="{65AFBB23-9FA3-47E0-9E03-1A6EA464B4C8}" type="slidenum">
              <a:rPr kumimoji="1" lang="ja-JP" altLang="en-US" smtClean="0"/>
              <a:t>5</a:t>
            </a:fld>
            <a:endParaRPr kumimoji="1" lang="ja-JP" altLang="en-US"/>
          </a:p>
        </p:txBody>
      </p:sp>
      <p:sp>
        <p:nvSpPr>
          <p:cNvPr id="13" name="正方形/長方形 12"/>
          <p:cNvSpPr/>
          <p:nvPr/>
        </p:nvSpPr>
        <p:spPr>
          <a:xfrm>
            <a:off x="106728" y="0"/>
            <a:ext cx="3967732" cy="523220"/>
          </a:xfrm>
          <a:prstGeom prst="rect">
            <a:avLst/>
          </a:prstGeom>
        </p:spPr>
        <p:txBody>
          <a:bodyPr wrap="square">
            <a:spAutoFit/>
          </a:bodyPr>
          <a:lstStyle/>
          <a:p>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和歌山県での活動団体</a:t>
            </a:r>
            <a:endPar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4850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213" y="194598"/>
            <a:ext cx="12116787" cy="523220"/>
          </a:xfrm>
          <a:prstGeom prst="rect">
            <a:avLst/>
          </a:prstGeom>
        </p:spPr>
        <p:txBody>
          <a:bodyPr wrap="square">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事業の対象となる活動のタイプ</a:t>
            </a:r>
            <a:endParaRPr lang="en-US" altLang="ja-JP"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 2"/>
          <p:cNvSpPr txBox="1">
            <a:spLocks/>
          </p:cNvSpPr>
          <p:nvPr/>
        </p:nvSpPr>
        <p:spPr>
          <a:xfrm>
            <a:off x="444940" y="1051223"/>
            <a:ext cx="11146838" cy="261316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u="sng" dirty="0">
                <a:latin typeface="+mj-ea"/>
                <a:ea typeface="+mj-ea"/>
              </a:rPr>
              <a:t>メインメニュー　</a:t>
            </a:r>
            <a:endParaRPr lang="en-US" altLang="ja-JP" sz="3600" u="sng" dirty="0">
              <a:latin typeface="+mj-ea"/>
              <a:ea typeface="+mj-ea"/>
            </a:endParaRPr>
          </a:p>
          <a:p>
            <a:pPr marL="0" indent="0">
              <a:buNone/>
            </a:pPr>
            <a:r>
              <a:rPr lang="ja-JP" altLang="en-US" sz="3600" dirty="0">
                <a:latin typeface="+mj-ea"/>
                <a:ea typeface="+mj-ea"/>
              </a:rPr>
              <a:t>①　</a:t>
            </a:r>
            <a:r>
              <a:rPr lang="en-US" altLang="ja-JP" sz="3600" b="1" dirty="0">
                <a:solidFill>
                  <a:schemeClr val="accent6">
                    <a:lumMod val="75000"/>
                  </a:schemeClr>
                </a:solidFill>
                <a:latin typeface="+mj-ea"/>
                <a:ea typeface="+mj-ea"/>
              </a:rPr>
              <a:t>【</a:t>
            </a:r>
            <a:r>
              <a:rPr lang="ja-JP" altLang="en-US" sz="3600" b="1" dirty="0">
                <a:solidFill>
                  <a:schemeClr val="accent6">
                    <a:lumMod val="75000"/>
                  </a:schemeClr>
                </a:solidFill>
                <a:latin typeface="+mj-ea"/>
                <a:ea typeface="+mj-ea"/>
              </a:rPr>
              <a:t>地域環境保全タイプ</a:t>
            </a:r>
            <a:r>
              <a:rPr lang="en-US" altLang="ja-JP" sz="3600" b="1" dirty="0">
                <a:solidFill>
                  <a:schemeClr val="accent6">
                    <a:lumMod val="75000"/>
                  </a:schemeClr>
                </a:solidFill>
                <a:latin typeface="+mj-ea"/>
                <a:ea typeface="+mj-ea"/>
              </a:rPr>
              <a:t>】</a:t>
            </a:r>
            <a:r>
              <a:rPr lang="ja-JP" altLang="en-US" sz="3600" b="1" dirty="0">
                <a:solidFill>
                  <a:schemeClr val="accent6">
                    <a:lumMod val="75000"/>
                  </a:schemeClr>
                </a:solidFill>
                <a:latin typeface="+mj-ea"/>
                <a:ea typeface="+mj-ea"/>
              </a:rPr>
              <a:t>　</a:t>
            </a:r>
            <a:r>
              <a:rPr lang="ja-JP" altLang="en-US" sz="3600" b="1" dirty="0">
                <a:latin typeface="+mj-ea"/>
                <a:ea typeface="+mj-ea"/>
              </a:rPr>
              <a:t>①</a:t>
            </a:r>
            <a:r>
              <a:rPr lang="en-US" altLang="ja-JP" sz="3600" b="1" dirty="0">
                <a:latin typeface="+mj-ea"/>
                <a:ea typeface="+mj-ea"/>
              </a:rPr>
              <a:t>-1</a:t>
            </a:r>
            <a:r>
              <a:rPr lang="ja-JP" altLang="en-US" sz="3600" b="1" dirty="0">
                <a:latin typeface="+mj-ea"/>
                <a:ea typeface="+mj-ea"/>
              </a:rPr>
              <a:t>　</a:t>
            </a:r>
            <a:r>
              <a:rPr lang="ja-JP" altLang="en-US" sz="3600" b="1" dirty="0">
                <a:solidFill>
                  <a:srgbClr val="00B0F0"/>
                </a:solidFill>
                <a:latin typeface="+mj-ea"/>
                <a:ea typeface="+mj-ea"/>
              </a:rPr>
              <a:t>里山林保全</a:t>
            </a:r>
            <a:endParaRPr lang="en-US" altLang="ja-JP" sz="3600" b="1" dirty="0">
              <a:solidFill>
                <a:srgbClr val="00B0F0"/>
              </a:solidFill>
              <a:latin typeface="+mj-ea"/>
              <a:ea typeface="+mj-ea"/>
            </a:endParaRPr>
          </a:p>
          <a:p>
            <a:pPr marL="0" indent="0">
              <a:buNone/>
            </a:pPr>
            <a:r>
              <a:rPr lang="ja-JP" altLang="en-US" sz="3600" b="1" dirty="0">
                <a:latin typeface="+mj-ea"/>
                <a:ea typeface="+mj-ea"/>
              </a:rPr>
              <a:t>　　　　　　　　　　　　　　 　　   ①</a:t>
            </a:r>
            <a:r>
              <a:rPr lang="en-US" altLang="ja-JP" sz="3600" b="1" dirty="0">
                <a:latin typeface="+mj-ea"/>
                <a:ea typeface="+mj-ea"/>
              </a:rPr>
              <a:t>-2</a:t>
            </a:r>
            <a:r>
              <a:rPr lang="ja-JP" altLang="en-US" sz="3600" b="1" dirty="0">
                <a:latin typeface="+mj-ea"/>
                <a:ea typeface="+mj-ea"/>
              </a:rPr>
              <a:t>　</a:t>
            </a:r>
            <a:r>
              <a:rPr lang="ja-JP" altLang="en-US" sz="3200" b="1" dirty="0">
                <a:solidFill>
                  <a:srgbClr val="00B050"/>
                </a:solidFill>
                <a:latin typeface="+mj-ea"/>
                <a:ea typeface="+mj-ea"/>
              </a:rPr>
              <a:t>侵入竹除去・竹林整備</a:t>
            </a:r>
            <a:endParaRPr lang="en-US" altLang="ja-JP" sz="3200" b="1" dirty="0">
              <a:solidFill>
                <a:srgbClr val="00B050"/>
              </a:solidFill>
              <a:latin typeface="+mj-ea"/>
              <a:ea typeface="+mj-ea"/>
            </a:endParaRPr>
          </a:p>
          <a:p>
            <a:pPr marL="0" indent="0">
              <a:buNone/>
            </a:pPr>
            <a:r>
              <a:rPr lang="ja-JP" altLang="en-US" sz="3600" b="1" dirty="0">
                <a:latin typeface="+mj-ea"/>
                <a:ea typeface="+mj-ea"/>
              </a:rPr>
              <a:t>②　</a:t>
            </a:r>
            <a:r>
              <a:rPr lang="en-US" altLang="ja-JP" sz="3600" b="1" dirty="0">
                <a:solidFill>
                  <a:schemeClr val="accent2">
                    <a:lumMod val="75000"/>
                  </a:schemeClr>
                </a:solidFill>
                <a:latin typeface="+mj-ea"/>
                <a:ea typeface="+mj-ea"/>
              </a:rPr>
              <a:t>【</a:t>
            </a:r>
            <a:r>
              <a:rPr lang="ja-JP" altLang="en-US" sz="3600" b="1" dirty="0">
                <a:solidFill>
                  <a:schemeClr val="accent2">
                    <a:lumMod val="75000"/>
                  </a:schemeClr>
                </a:solidFill>
                <a:latin typeface="+mj-ea"/>
                <a:ea typeface="+mj-ea"/>
              </a:rPr>
              <a:t>森林資源利用タイプ</a:t>
            </a:r>
            <a:r>
              <a:rPr lang="en-US" altLang="ja-JP" sz="3600" b="1" dirty="0">
                <a:solidFill>
                  <a:schemeClr val="accent2">
                    <a:lumMod val="75000"/>
                  </a:schemeClr>
                </a:solidFill>
                <a:latin typeface="+mj-ea"/>
                <a:ea typeface="+mj-ea"/>
              </a:rPr>
              <a:t>】 </a:t>
            </a:r>
            <a:r>
              <a:rPr lang="ja-JP" altLang="en-US" sz="3600" dirty="0">
                <a:solidFill>
                  <a:schemeClr val="accent2"/>
                </a:solidFill>
                <a:latin typeface="+mj-ea"/>
                <a:ea typeface="+mj-ea"/>
              </a:rPr>
              <a:t>　</a:t>
            </a:r>
            <a:endParaRPr lang="en-US" altLang="ja-JP" sz="3600" dirty="0">
              <a:solidFill>
                <a:schemeClr val="accent2"/>
              </a:solidFill>
              <a:latin typeface="+mj-ea"/>
              <a:ea typeface="+mj-ea"/>
            </a:endParaRPr>
          </a:p>
        </p:txBody>
      </p:sp>
      <p:sp>
        <p:nvSpPr>
          <p:cNvPr id="11" name="コンテンツ プレースホルダ 2"/>
          <p:cNvSpPr txBox="1">
            <a:spLocks/>
          </p:cNvSpPr>
          <p:nvPr/>
        </p:nvSpPr>
        <p:spPr>
          <a:xfrm>
            <a:off x="444940" y="4050301"/>
            <a:ext cx="11146838" cy="2477934"/>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None/>
            </a:pPr>
            <a:r>
              <a:rPr lang="ja-JP" altLang="en-US" sz="3600" u="sng" dirty="0">
                <a:latin typeface="+mj-ea"/>
                <a:ea typeface="+mj-ea"/>
              </a:rPr>
              <a:t>サブメニュー</a:t>
            </a:r>
            <a:r>
              <a:rPr lang="ja-JP" altLang="en-US" sz="3600" dirty="0">
                <a:latin typeface="+mj-ea"/>
                <a:ea typeface="+mj-ea"/>
              </a:rPr>
              <a:t>　（メインメニューと組合せが必要）</a:t>
            </a:r>
            <a:endParaRPr lang="en-US" altLang="ja-JP" sz="3600" dirty="0">
              <a:latin typeface="+mj-ea"/>
              <a:ea typeface="+mj-ea"/>
            </a:endParaRPr>
          </a:p>
          <a:p>
            <a:pPr>
              <a:buNone/>
            </a:pPr>
            <a:r>
              <a:rPr lang="en-US" altLang="ja-JP" sz="3600" b="1" dirty="0">
                <a:latin typeface="メイリオ" panose="020B0604030504040204" pitchFamily="50" charset="-128"/>
                <a:ea typeface="メイリオ" panose="020B0604030504040204" pitchFamily="50" charset="-128"/>
              </a:rPr>
              <a:t>A</a:t>
            </a:r>
            <a:r>
              <a:rPr lang="en-US" altLang="ja-JP" sz="3600" b="1" dirty="0">
                <a:solidFill>
                  <a:srgbClr val="0000FF"/>
                </a:solidFill>
                <a:latin typeface="メイリオ" panose="020B0604030504040204" pitchFamily="50" charset="-128"/>
                <a:ea typeface="メイリオ" panose="020B0604030504040204" pitchFamily="50" charset="-128"/>
              </a:rPr>
              <a:t>【</a:t>
            </a:r>
            <a:r>
              <a:rPr lang="ja-JP" altLang="en-US" sz="3600" b="1" dirty="0">
                <a:solidFill>
                  <a:srgbClr val="0000FF"/>
                </a:solidFill>
                <a:latin typeface="メイリオ" panose="020B0604030504040204" pitchFamily="50" charset="-128"/>
                <a:ea typeface="メイリオ" panose="020B0604030504040204" pitchFamily="50" charset="-128"/>
              </a:rPr>
              <a:t>森林機能強化タイプ</a:t>
            </a:r>
            <a:r>
              <a:rPr lang="en-US" altLang="ja-JP" sz="3600" b="1" dirty="0">
                <a:solidFill>
                  <a:srgbClr val="0000FF"/>
                </a:solidFill>
                <a:latin typeface="メイリオ" panose="020B0604030504040204" pitchFamily="50" charset="-128"/>
                <a:ea typeface="メイリオ" panose="020B0604030504040204" pitchFamily="50" charset="-128"/>
              </a:rPr>
              <a:t>】</a:t>
            </a:r>
          </a:p>
          <a:p>
            <a:pPr>
              <a:buNone/>
            </a:pPr>
            <a:endParaRPr lang="en-US" altLang="ja-JP" sz="3600" dirty="0">
              <a:solidFill>
                <a:schemeClr val="accent3">
                  <a:lumMod val="50000"/>
                </a:schemeClr>
              </a:solidFill>
              <a:latin typeface="+mj-ea"/>
              <a:ea typeface="+mj-ea"/>
            </a:endParaRPr>
          </a:p>
          <a:p>
            <a:pPr>
              <a:buNone/>
            </a:pPr>
            <a:r>
              <a:rPr lang="en-US" altLang="ja-JP" sz="3600" b="1" dirty="0">
                <a:latin typeface="+mj-ea"/>
                <a:ea typeface="+mj-ea"/>
              </a:rPr>
              <a:t>B</a:t>
            </a:r>
            <a:r>
              <a:rPr lang="en-US" altLang="ja-JP" sz="3600" b="1" dirty="0">
                <a:solidFill>
                  <a:srgbClr val="FF0000"/>
                </a:solidFill>
                <a:latin typeface="メイリオ" panose="020B0604030504040204" pitchFamily="50" charset="-128"/>
                <a:ea typeface="メイリオ" panose="020B0604030504040204" pitchFamily="50" charset="-128"/>
              </a:rPr>
              <a:t>【</a:t>
            </a:r>
            <a:r>
              <a:rPr lang="ja-JP" altLang="en-US" sz="3600" b="1" dirty="0">
                <a:solidFill>
                  <a:srgbClr val="FF0000"/>
                </a:solidFill>
                <a:latin typeface="メイリオ" panose="020B0604030504040204" pitchFamily="50" charset="-128"/>
                <a:ea typeface="メイリオ" panose="020B0604030504040204" pitchFamily="50" charset="-128"/>
              </a:rPr>
              <a:t>関係人口創出・維持タイプ</a:t>
            </a:r>
            <a:r>
              <a:rPr lang="en-US" altLang="ja-JP" sz="3600" b="1" dirty="0">
                <a:solidFill>
                  <a:srgbClr val="FF0000"/>
                </a:solidFill>
                <a:latin typeface="メイリオ" panose="020B0604030504040204" pitchFamily="50" charset="-128"/>
                <a:ea typeface="メイリオ" panose="020B0604030504040204" pitchFamily="50" charset="-128"/>
              </a:rPr>
              <a:t>】</a:t>
            </a:r>
          </a:p>
          <a:p>
            <a:pPr>
              <a:buNone/>
            </a:pPr>
            <a:endParaRPr lang="en-US" altLang="ja-JP" sz="3600" dirty="0">
              <a:latin typeface="+mj-ea"/>
              <a:ea typeface="+mj-ea"/>
            </a:endParaRPr>
          </a:p>
        </p:txBody>
      </p:sp>
      <p:sp>
        <p:nvSpPr>
          <p:cNvPr id="7" name="スライド番号プレースホルダー 6"/>
          <p:cNvSpPr>
            <a:spLocks noGrp="1"/>
          </p:cNvSpPr>
          <p:nvPr>
            <p:ph type="sldNum" sz="quarter" idx="12"/>
          </p:nvPr>
        </p:nvSpPr>
        <p:spPr/>
        <p:txBody>
          <a:bodyPr/>
          <a:lstStyle/>
          <a:p>
            <a:fld id="{65AFBB23-9FA3-47E0-9E03-1A6EA464B4C8}" type="slidenum">
              <a:rPr lang="ja-JP" altLang="en-US" smtClean="0"/>
              <a:pPr/>
              <a:t>6</a:t>
            </a:fld>
            <a:endParaRPr lang="ja-JP" altLang="en-US"/>
          </a:p>
        </p:txBody>
      </p:sp>
    </p:spTree>
    <p:extLst>
      <p:ext uri="{BB962C8B-B14F-4D97-AF65-F5344CB8AC3E}">
        <p14:creationId xmlns:p14="http://schemas.microsoft.com/office/powerpoint/2010/main" val="27062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213" y="194598"/>
            <a:ext cx="12116787" cy="1631216"/>
          </a:xfrm>
          <a:prstGeom prst="rect">
            <a:avLst/>
          </a:prstGeom>
        </p:spPr>
        <p:txBody>
          <a:bodyPr wrap="square">
            <a:spAutoFit/>
          </a:bodyPr>
          <a:lstStyle/>
          <a:p>
            <a:r>
              <a:rPr lang="ja-JP" altLang="en-US"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メインメニュー</a:t>
            </a:r>
            <a:endParaRPr lang="en-US" altLang="ja-JP"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3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 </a:t>
            </a:r>
            <a:r>
              <a:rPr lang="en-US" altLang="ja-JP" sz="36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地域環境保全タイプ</a:t>
            </a:r>
            <a:r>
              <a:rPr lang="en-US" altLang="ja-JP" sz="36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b="1" dirty="0">
                <a:solidFill>
                  <a:srgbClr val="00B0F0"/>
                </a:solidFill>
                <a:latin typeface="+mj-ea"/>
              </a:rPr>
              <a:t>【</a:t>
            </a:r>
            <a:r>
              <a:rPr lang="ja-JP" altLang="en-US" sz="3600" b="1" dirty="0">
                <a:solidFill>
                  <a:srgbClr val="00B0F0"/>
                </a:solidFill>
                <a:latin typeface="+mj-ea"/>
              </a:rPr>
              <a:t>里山林保全</a:t>
            </a:r>
            <a:r>
              <a:rPr lang="en-US" altLang="ja-JP" sz="3600" b="1" dirty="0">
                <a:solidFill>
                  <a:srgbClr val="00B0F0"/>
                </a:solidFill>
                <a:latin typeface="+mj-ea"/>
              </a:rPr>
              <a:t>】</a:t>
            </a:r>
          </a:p>
          <a:p>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里山林の整備活動</a:t>
            </a:r>
            <a:r>
              <a:rPr lang="en-US" altLang="ja-JP" sz="3600" b="1" dirty="0">
                <a:solidFill>
                  <a:srgbClr val="00B0F0"/>
                </a:solidFill>
                <a:latin typeface="+mj-ea"/>
              </a:rPr>
              <a:t> </a:t>
            </a:r>
          </a:p>
        </p:txBody>
      </p:sp>
      <p:sp>
        <p:nvSpPr>
          <p:cNvPr id="10" name="正方形/長方形 9"/>
          <p:cNvSpPr/>
          <p:nvPr/>
        </p:nvSpPr>
        <p:spPr>
          <a:xfrm>
            <a:off x="149101" y="2139793"/>
            <a:ext cx="6515186" cy="3477875"/>
          </a:xfrm>
          <a:prstGeom prst="rect">
            <a:avLst/>
          </a:prstGeom>
          <a:ln>
            <a:solidFill>
              <a:schemeClr val="tx1"/>
            </a:solidFill>
          </a:ln>
        </p:spPr>
        <p:txBody>
          <a:bodyPr wrap="square">
            <a:spAutoFit/>
          </a:bodyPr>
          <a:lstStyle/>
          <a:p>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交付金の対象となる活動</a:t>
            </a:r>
            <a:endPar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・雑草木の刈払い・集積・処理</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・風倒木・枯損木の除去・集積・処理</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・落ち葉掻き、地拵え、植栽</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・不要萌芽の除去</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・土留め・鳥獣害防止柵等の設置</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・簡易な作業道の作設・改修</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mj-ea"/>
                <a:ea typeface="メイリオ" panose="020B0604030504040204" pitchFamily="50" charset="-128"/>
              </a:rPr>
              <a:t>・安全講習</a:t>
            </a:r>
            <a:endParaRPr lang="en-US" altLang="ja-JP" sz="2400" dirty="0">
              <a:solidFill>
                <a:schemeClr val="tx1">
                  <a:lumMod val="85000"/>
                  <a:lumOff val="15000"/>
                </a:schemeClr>
              </a:solidFill>
              <a:latin typeface="+mj-ea"/>
              <a:ea typeface="メイリオ" panose="020B0604030504040204" pitchFamily="50" charset="-128"/>
            </a:endParaRPr>
          </a:p>
          <a:p>
            <a:r>
              <a:rPr lang="ja-JP" altLang="en-US" sz="2400" dirty="0">
                <a:solidFill>
                  <a:schemeClr val="tx1">
                    <a:lumMod val="85000"/>
                    <a:lumOff val="15000"/>
                  </a:schemeClr>
                </a:solidFill>
                <a:latin typeface="+mj-ea"/>
                <a:ea typeface="メイリオ" panose="020B0604030504040204" pitchFamily="50" charset="-128"/>
              </a:rPr>
              <a:t>・活動結果のモニタリング　等</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7B0565CA-AC21-4820-8389-94A32C915A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5362" y="4541108"/>
            <a:ext cx="2972876" cy="2184556"/>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206" y="2139793"/>
            <a:ext cx="3010714" cy="2258036"/>
          </a:xfrm>
          <a:prstGeom prst="rect">
            <a:avLst/>
          </a:prstGeom>
        </p:spPr>
      </p:pic>
      <p:sp>
        <p:nvSpPr>
          <p:cNvPr id="8" name="スライド番号プレースホルダー 7"/>
          <p:cNvSpPr>
            <a:spLocks noGrp="1"/>
          </p:cNvSpPr>
          <p:nvPr>
            <p:ph type="sldNum" sz="quarter" idx="12"/>
          </p:nvPr>
        </p:nvSpPr>
        <p:spPr/>
        <p:txBody>
          <a:bodyPr/>
          <a:lstStyle/>
          <a:p>
            <a:fld id="{65AFBB23-9FA3-47E0-9E03-1A6EA464B4C8}" type="slidenum">
              <a:rPr lang="ja-JP" altLang="en-US" smtClean="0"/>
              <a:pPr/>
              <a:t>7</a:t>
            </a:fld>
            <a:endParaRPr lang="ja-JP" altLang="en-US"/>
          </a:p>
        </p:txBody>
      </p:sp>
    </p:spTree>
    <p:extLst>
      <p:ext uri="{BB962C8B-B14F-4D97-AF65-F5344CB8AC3E}">
        <p14:creationId xmlns:p14="http://schemas.microsoft.com/office/powerpoint/2010/main" val="155772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213" y="194598"/>
            <a:ext cx="12116787" cy="1631216"/>
          </a:xfrm>
          <a:prstGeom prst="rect">
            <a:avLst/>
          </a:prstGeom>
        </p:spPr>
        <p:txBody>
          <a:bodyPr wrap="square">
            <a:spAutoFit/>
          </a:bodyPr>
          <a:lstStyle/>
          <a:p>
            <a:r>
              <a:rPr lang="ja-JP" altLang="en-US"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メインメニュー</a:t>
            </a:r>
            <a:endParaRPr lang="en-US" altLang="ja-JP"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3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地域環境保全タイプ</a:t>
            </a:r>
            <a:r>
              <a:rPr lang="en-US" altLang="ja-JP" sz="36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b="1" dirty="0">
                <a:solidFill>
                  <a:srgbClr val="00B0F0"/>
                </a:solidFill>
                <a:latin typeface="+mj-ea"/>
              </a:rPr>
              <a:t> </a:t>
            </a:r>
            <a:r>
              <a:rPr lang="en-US" altLang="ja-JP" sz="3600" b="1" dirty="0">
                <a:solidFill>
                  <a:srgbClr val="00B050"/>
                </a:solidFill>
                <a:latin typeface="+mj-ea"/>
              </a:rPr>
              <a:t>【</a:t>
            </a:r>
            <a:r>
              <a:rPr lang="ja-JP" altLang="en-US" sz="3600" b="1" dirty="0">
                <a:solidFill>
                  <a:srgbClr val="00B050"/>
                </a:solidFill>
                <a:latin typeface="+mj-ea"/>
              </a:rPr>
              <a:t>侵入竹除去・竹林整備</a:t>
            </a:r>
            <a:r>
              <a:rPr lang="en-US" altLang="ja-JP" sz="3600" b="1" dirty="0">
                <a:solidFill>
                  <a:srgbClr val="00B050"/>
                </a:solidFill>
                <a:latin typeface="+mj-ea"/>
              </a:rPr>
              <a:t>】</a:t>
            </a:r>
          </a:p>
          <a:p>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侵入竹の伐採・除去、荒廃竹林の整備</a:t>
            </a:r>
            <a:endParaRPr lang="en-US" altLang="ja-JP" sz="3600" b="1" dirty="0">
              <a:solidFill>
                <a:srgbClr val="00B0F0"/>
              </a:solidFill>
              <a:latin typeface="+mj-ea"/>
            </a:endParaRPr>
          </a:p>
        </p:txBody>
      </p:sp>
      <p:sp>
        <p:nvSpPr>
          <p:cNvPr id="10" name="正方形/長方形 9"/>
          <p:cNvSpPr/>
          <p:nvPr/>
        </p:nvSpPr>
        <p:spPr>
          <a:xfrm>
            <a:off x="241467" y="2080644"/>
            <a:ext cx="6514273" cy="1631216"/>
          </a:xfrm>
          <a:prstGeom prst="rect">
            <a:avLst/>
          </a:prstGeom>
          <a:ln>
            <a:solidFill>
              <a:schemeClr val="tx1"/>
            </a:solidFill>
          </a:ln>
        </p:spPr>
        <p:txBody>
          <a:bodyPr wrap="square">
            <a:spAutoFit/>
          </a:bodyPr>
          <a:lstStyle/>
          <a:p>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交付金の対象となる活動</a:t>
            </a:r>
            <a:endPar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・竹・雑草木の伐採・搬出・処理・利用</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mj-ea"/>
                <a:ea typeface="メイリオ" panose="020B0604030504040204" pitchFamily="50" charset="-128"/>
              </a:rPr>
              <a:t>・安全講習</a:t>
            </a:r>
            <a:endParaRPr lang="en-US" altLang="ja-JP" sz="2400" dirty="0">
              <a:solidFill>
                <a:schemeClr val="tx1">
                  <a:lumMod val="85000"/>
                  <a:lumOff val="15000"/>
                </a:schemeClr>
              </a:solidFill>
              <a:latin typeface="+mj-ea"/>
              <a:ea typeface="メイリオ" panose="020B0604030504040204" pitchFamily="50" charset="-128"/>
            </a:endParaRPr>
          </a:p>
          <a:p>
            <a:r>
              <a:rPr lang="ja-JP" altLang="en-US" sz="2400" dirty="0">
                <a:solidFill>
                  <a:schemeClr val="tx1">
                    <a:lumMod val="85000"/>
                    <a:lumOff val="15000"/>
                  </a:schemeClr>
                </a:solidFill>
                <a:latin typeface="+mj-ea"/>
                <a:ea typeface="メイリオ" panose="020B0604030504040204" pitchFamily="50" charset="-128"/>
              </a:rPr>
              <a:t>・活動結果のモニタリング　等</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8" name="図 7" descr="屋外, 木, 並ぶ, グループ が含まれている画像&#10;&#10;自動的に生成された説明">
            <a:extLst>
              <a:ext uri="{FF2B5EF4-FFF2-40B4-BE49-F238E27FC236}">
                <a16:creationId xmlns:a16="http://schemas.microsoft.com/office/drawing/2014/main" id="{52AD6ADD-8B94-4B9B-A58D-C62334FFC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425" y="4426841"/>
            <a:ext cx="2947394" cy="2210545"/>
          </a:xfrm>
          <a:prstGeom prst="rect">
            <a:avLst/>
          </a:prstGeom>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6376" y="2080644"/>
            <a:ext cx="2934627" cy="2199978"/>
          </a:xfrm>
          <a:prstGeom prst="rect">
            <a:avLst/>
          </a:prstGeom>
        </p:spPr>
      </p:pic>
      <p:sp>
        <p:nvSpPr>
          <p:cNvPr id="9" name="スライド番号プレースホルダー 8"/>
          <p:cNvSpPr>
            <a:spLocks noGrp="1"/>
          </p:cNvSpPr>
          <p:nvPr>
            <p:ph type="sldNum" sz="quarter" idx="12"/>
          </p:nvPr>
        </p:nvSpPr>
        <p:spPr/>
        <p:txBody>
          <a:bodyPr/>
          <a:lstStyle/>
          <a:p>
            <a:fld id="{65AFBB23-9FA3-47E0-9E03-1A6EA464B4C8}" type="slidenum">
              <a:rPr lang="ja-JP" altLang="en-US" smtClean="0"/>
              <a:pPr/>
              <a:t>8</a:t>
            </a:fld>
            <a:endParaRPr lang="ja-JP" altLang="en-US"/>
          </a:p>
        </p:txBody>
      </p:sp>
    </p:spTree>
    <p:extLst>
      <p:ext uri="{BB962C8B-B14F-4D97-AF65-F5344CB8AC3E}">
        <p14:creationId xmlns:p14="http://schemas.microsoft.com/office/powerpoint/2010/main" val="422258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5213" y="194598"/>
            <a:ext cx="12116787" cy="1631216"/>
          </a:xfrm>
          <a:prstGeom prst="rect">
            <a:avLst/>
          </a:prstGeom>
        </p:spPr>
        <p:txBody>
          <a:bodyPr wrap="square">
            <a:spAutoFit/>
          </a:bodyPr>
          <a:lstStyle/>
          <a:p>
            <a:r>
              <a:rPr lang="ja-JP" altLang="en-US"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メインメニュー</a:t>
            </a:r>
            <a:endParaRPr lang="en-US" altLang="ja-JP" sz="2800" u="sng"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3600" b="1" dirty="0">
                <a:solidFill>
                  <a:srgbClr val="FFC000"/>
                </a:solidFill>
                <a:latin typeface="+mj-ea"/>
              </a:rPr>
              <a:t>　</a:t>
            </a:r>
            <a:r>
              <a:rPr lang="en-US" altLang="ja-JP" sz="3600" b="1" dirty="0">
                <a:solidFill>
                  <a:schemeClr val="accent2">
                    <a:lumMod val="75000"/>
                  </a:schemeClr>
                </a:solidFill>
                <a:latin typeface="+mj-ea"/>
              </a:rPr>
              <a:t>【</a:t>
            </a:r>
            <a:r>
              <a:rPr lang="ja-JP" altLang="en-US" sz="3600" b="1" dirty="0">
                <a:solidFill>
                  <a:schemeClr val="accent2">
                    <a:lumMod val="75000"/>
                  </a:schemeClr>
                </a:solidFill>
                <a:latin typeface="+mj-ea"/>
              </a:rPr>
              <a:t>森林資源利用タイプ</a:t>
            </a:r>
            <a:r>
              <a:rPr lang="en-US" altLang="ja-JP" sz="3600" b="1" dirty="0">
                <a:solidFill>
                  <a:schemeClr val="accent2">
                    <a:lumMod val="75000"/>
                  </a:schemeClr>
                </a:solidFill>
                <a:latin typeface="+mj-ea"/>
              </a:rPr>
              <a:t>】</a:t>
            </a:r>
          </a:p>
          <a:p>
            <a:r>
              <a:rPr lang="ja-JP" altLang="en-US" sz="3600" dirty="0">
                <a:solidFill>
                  <a:schemeClr val="tx1">
                    <a:lumMod val="85000"/>
                    <a:lumOff val="15000"/>
                  </a:schemeClr>
                </a:solidFill>
                <a:latin typeface="メイリオ" panose="020B0604030504040204" pitchFamily="50" charset="-128"/>
                <a:ea typeface="メイリオ" panose="020B0604030504040204" pitchFamily="50" charset="-128"/>
              </a:rPr>
              <a:t>里山林の整備と未利用資源の活用</a:t>
            </a:r>
            <a:endParaRPr lang="en-US" altLang="ja-JP" sz="3600" b="1" dirty="0">
              <a:solidFill>
                <a:srgbClr val="00B0F0"/>
              </a:solidFill>
              <a:latin typeface="+mj-ea"/>
            </a:endParaRPr>
          </a:p>
        </p:txBody>
      </p:sp>
      <p:sp>
        <p:nvSpPr>
          <p:cNvPr id="7" name="正方形/長方形 6"/>
          <p:cNvSpPr/>
          <p:nvPr/>
        </p:nvSpPr>
        <p:spPr>
          <a:xfrm>
            <a:off x="75213" y="2139793"/>
            <a:ext cx="6515186" cy="3108543"/>
          </a:xfrm>
          <a:prstGeom prst="rect">
            <a:avLst/>
          </a:prstGeom>
          <a:ln>
            <a:solidFill>
              <a:schemeClr val="tx1"/>
            </a:solidFill>
          </a:ln>
        </p:spPr>
        <p:txBody>
          <a:bodyPr wrap="square">
            <a:spAutoFit/>
          </a:bodyPr>
          <a:lstStyle/>
          <a:p>
            <a:r>
              <a:rPr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rPr>
              <a:t>交付金の対象となる活動</a:t>
            </a:r>
            <a:endPar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・雑草木の刈払い・集積・処理</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・簡易な作業道の作設・改修</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・木質バイオマス・炭焼き・しいたけ原木・　　　　未利用資源の伐採・搬出・加工</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rPr>
              <a:t>・特用林産物の植付・播種・採集</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a:p>
            <a:r>
              <a:rPr lang="ja-JP" altLang="en-US" sz="2400" dirty="0">
                <a:solidFill>
                  <a:schemeClr val="tx1">
                    <a:lumMod val="85000"/>
                    <a:lumOff val="15000"/>
                  </a:schemeClr>
                </a:solidFill>
                <a:latin typeface="+mj-ea"/>
                <a:ea typeface="メイリオ" panose="020B0604030504040204" pitchFamily="50" charset="-128"/>
              </a:rPr>
              <a:t>・安全講習</a:t>
            </a:r>
            <a:endParaRPr lang="en-US" altLang="ja-JP" sz="2400" dirty="0">
              <a:solidFill>
                <a:schemeClr val="tx1">
                  <a:lumMod val="85000"/>
                  <a:lumOff val="15000"/>
                </a:schemeClr>
              </a:solidFill>
              <a:latin typeface="+mj-ea"/>
              <a:ea typeface="メイリオ" panose="020B0604030504040204" pitchFamily="50" charset="-128"/>
            </a:endParaRPr>
          </a:p>
          <a:p>
            <a:r>
              <a:rPr lang="ja-JP" altLang="en-US" sz="2400" dirty="0">
                <a:solidFill>
                  <a:schemeClr val="tx1">
                    <a:lumMod val="85000"/>
                    <a:lumOff val="15000"/>
                  </a:schemeClr>
                </a:solidFill>
                <a:latin typeface="+mj-ea"/>
                <a:ea typeface="メイリオ" panose="020B0604030504040204" pitchFamily="50" charset="-128"/>
              </a:rPr>
              <a:t>・活動結果のモニタリング　等</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7200" y="2139793"/>
            <a:ext cx="3033486" cy="2275115"/>
          </a:xfrm>
          <a:prstGeom prst="rect">
            <a:avLst/>
          </a:prstGeom>
        </p:spPr>
      </p:pic>
      <p:pic>
        <p:nvPicPr>
          <p:cNvPr id="16" name="図 15">
            <a:extLst>
              <a:ext uri="{FF2B5EF4-FFF2-40B4-BE49-F238E27FC236}">
                <a16:creationId xmlns:a16="http://schemas.microsoft.com/office/drawing/2014/main" id="{780B9514-3DCA-4241-B274-F5AFDAED2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8282" y="4514180"/>
            <a:ext cx="2828229" cy="2211484"/>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7"/>
          <p:cNvSpPr>
            <a:spLocks noGrp="1"/>
          </p:cNvSpPr>
          <p:nvPr>
            <p:ph type="sldNum" sz="quarter" idx="12"/>
          </p:nvPr>
        </p:nvSpPr>
        <p:spPr/>
        <p:txBody>
          <a:bodyPr/>
          <a:lstStyle/>
          <a:p>
            <a:fld id="{65AFBB23-9FA3-47E0-9E03-1A6EA464B4C8}" type="slidenum">
              <a:rPr lang="ja-JP" altLang="en-US" smtClean="0"/>
              <a:pPr/>
              <a:t>9</a:t>
            </a:fld>
            <a:endParaRPr lang="ja-JP" altLang="en-US"/>
          </a:p>
        </p:txBody>
      </p:sp>
    </p:spTree>
    <p:extLst>
      <p:ext uri="{BB962C8B-B14F-4D97-AF65-F5344CB8AC3E}">
        <p14:creationId xmlns:p14="http://schemas.microsoft.com/office/powerpoint/2010/main" val="16840085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3302</TotalTime>
  <Words>2295</Words>
  <Application>Microsoft Office PowerPoint</Application>
  <PresentationFormat>ワイド画面</PresentationFormat>
  <Paragraphs>535</Paragraphs>
  <Slides>38</Slides>
  <Notes>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5" baseType="lpstr">
      <vt:lpstr>ＭＳ Ｐゴシック</vt:lpstr>
      <vt:lpstr>メイリオ</vt:lpstr>
      <vt:lpstr>Arial</vt:lpstr>
      <vt:lpstr>Calibri</vt:lpstr>
      <vt:lpstr>Calibri Light</vt:lpstr>
      <vt:lpstr>Office テーマ</vt:lpstr>
      <vt:lpstr>プレゼンテーション</vt:lpstr>
      <vt:lpstr>「森林・山村多面的機能発揮対策交付金」  事業のご紹介</vt:lpstr>
      <vt:lpstr>　　　　　　　ー目 次ー  1.　事業概要　・・・・・・・・・・・　P 3　　　　　　　　  2.　申請から実績報告までの流れ・・・　P16  3.　3年間の活動について（注意点）・・ P20  4.　申請書類の様式説明と注意点・・・・P21  5.　実績書類の様式説明と注意点・・・・P33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4.申請書類の様式説明と注意点</vt:lpstr>
      <vt:lpstr>PowerPoint プレゼンテーション</vt:lpstr>
      <vt:lpstr>PowerPoint プレゼンテーション</vt:lpstr>
      <vt:lpstr>PowerPoint プレゼンテーション</vt:lpstr>
      <vt:lpstr>・採択申請書（別紙3　様式第11号）</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R-Yama</dc:creator>
  <cp:lastModifiedBy>ecowenet</cp:lastModifiedBy>
  <cp:revision>248</cp:revision>
  <cp:lastPrinted>2023-04-11T07:39:14Z</cp:lastPrinted>
  <dcterms:created xsi:type="dcterms:W3CDTF">2022-03-28T08:28:28Z</dcterms:created>
  <dcterms:modified xsi:type="dcterms:W3CDTF">2023-04-13T04:44:24Z</dcterms:modified>
</cp:coreProperties>
</file>